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77" r:id="rId2"/>
    <p:sldId id="276" r:id="rId3"/>
    <p:sldId id="271" r:id="rId4"/>
    <p:sldId id="272" r:id="rId5"/>
    <p:sldId id="257" r:id="rId6"/>
    <p:sldId id="259" r:id="rId7"/>
    <p:sldId id="260" r:id="rId8"/>
    <p:sldId id="274" r:id="rId9"/>
    <p:sldId id="267" r:id="rId10"/>
    <p:sldId id="273" r:id="rId11"/>
    <p:sldId id="288" r:id="rId12"/>
    <p:sldId id="287" r:id="rId13"/>
    <p:sldId id="269" r:id="rId14"/>
    <p:sldId id="279" r:id="rId15"/>
    <p:sldId id="261" r:id="rId16"/>
    <p:sldId id="280" r:id="rId17"/>
    <p:sldId id="281" r:id="rId18"/>
    <p:sldId id="283" r:id="rId19"/>
    <p:sldId id="268" r:id="rId20"/>
    <p:sldId id="278" r:id="rId21"/>
    <p:sldId id="282" r:id="rId22"/>
    <p:sldId id="284" r:id="rId23"/>
    <p:sldId id="285"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A25C6-5F29-4357-89B6-AEF2195DCE4F}" v="310" dt="2020-08-13T12:47:57.620"/>
    <p1510:client id="{67E1C78E-0876-D0C0-DDC8-D7ED05968647}" v="228" dt="2020-08-13T03:06:58.004"/>
    <p1510:client id="{6D338D4B-3256-9C65-4066-5AACCE3AF77E}" v="683" dt="2020-08-13T04:48:45.119"/>
    <p1510:client id="{72678C75-B883-D615-F98A-B623A34BB74C}" v="567" dt="2020-08-13T02:49:35.706"/>
    <p1510:client id="{8F009215-D9BC-951E-3EC1-4700E0642639}" v="396" dt="2020-08-13T05:17:00.918"/>
    <p1510:client id="{91B4CF97-ECDB-8B8D-9B8B-2BB3FA86CC64}" v="108" dt="2020-08-20T14:05:44.635"/>
    <p1510:client id="{9BD6D3F8-4373-EC18-5F8A-6B29F0C1142E}" v="1100" dt="2020-08-13T04:14:28.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66DBD9E3-5BDB-4A63-9B8A-85E5B35534CA}" type="datetimeFigureOut">
              <a:rPr lang="en-US" smtClean="0"/>
              <a:t>8/20/2020</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0541B29-CB53-495F-A229-3B7677879771}"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0585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BD9E3-5BDB-4A63-9B8A-85E5B35534CA}"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413660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BD9E3-5BDB-4A63-9B8A-85E5B35534CA}"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26641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BD9E3-5BDB-4A63-9B8A-85E5B35534CA}"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41B29-CB53-495F-A229-3B7677879771}"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7872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BD9E3-5BDB-4A63-9B8A-85E5B35534CA}"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0042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DBD9E3-5BDB-4A63-9B8A-85E5B35534CA}"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10176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DBD9E3-5BDB-4A63-9B8A-85E5B35534CA}"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16139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BD9E3-5BDB-4A63-9B8A-85E5B35534CA}"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15919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BD9E3-5BDB-4A63-9B8A-85E5B35534CA}"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72392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BD9E3-5BDB-4A63-9B8A-85E5B35534CA}"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230196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DBD9E3-5BDB-4A63-9B8A-85E5B35534CA}"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406956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DBD9E3-5BDB-4A63-9B8A-85E5B35534CA}"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241885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BD9E3-5BDB-4A63-9B8A-85E5B35534CA}"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38891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DBD9E3-5BDB-4A63-9B8A-85E5B35534CA}"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0874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DBD9E3-5BDB-4A63-9B8A-85E5B35534CA}"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20835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BD9E3-5BDB-4A63-9B8A-85E5B35534CA}"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329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BD9E3-5BDB-4A63-9B8A-85E5B35534CA}"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14882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DBD9E3-5BDB-4A63-9B8A-85E5B35534CA}"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41B29-CB53-495F-A229-3B7677879771}" type="slidenum">
              <a:rPr lang="en-US" smtClean="0"/>
              <a:t>‹#›</a:t>
            </a:fld>
            <a:endParaRPr lang="en-US"/>
          </a:p>
        </p:txBody>
      </p:sp>
    </p:spTree>
    <p:extLst>
      <p:ext uri="{BB962C8B-B14F-4D97-AF65-F5344CB8AC3E}">
        <p14:creationId xmlns:p14="http://schemas.microsoft.com/office/powerpoint/2010/main" val="1515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66DBD9E3-5BDB-4A63-9B8A-85E5B35534CA}" type="datetimeFigureOut">
              <a:rPr lang="en-US" smtClean="0"/>
              <a:t>8/20/2020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70541B29-CB53-495F-A229-3B7677879771}" type="slidenum">
              <a:rPr lang="en-US" smtClean="0"/>
              <a:t>‹#›</a:t>
            </a:fld>
            <a:endParaRPr lang="en-US"/>
          </a:p>
        </p:txBody>
      </p:sp>
    </p:spTree>
    <p:extLst>
      <p:ext uri="{BB962C8B-B14F-4D97-AF65-F5344CB8AC3E}">
        <p14:creationId xmlns:p14="http://schemas.microsoft.com/office/powerpoint/2010/main" val="415013820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Darrell.Miller@doe.k12.de.u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essica.Cline@delaware.gov"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Sherese.brewington-carr@delaware.gov"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elaware.ca1.qualtrics.com/jfe/form/SV_b9R8jdselQd11T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Karlton.Roberts@Delaware.gov" TargetMode="External"/><Relationship Id="rId2" Type="http://schemas.openxmlformats.org/officeDocument/2006/relationships/hyperlink" Target="mailto:Sherese.brewington-c@Delawar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6600" b="1" dirty="0"/>
              <a:t>Removing Barriers Through Prison Re-Entry Initiatives</a:t>
            </a:r>
            <a:endParaRPr lang="en-US" sz="6600" dirty="0"/>
          </a:p>
        </p:txBody>
      </p:sp>
      <p:sp>
        <p:nvSpPr>
          <p:cNvPr id="3" name="Subtitle 2"/>
          <p:cNvSpPr>
            <a:spLocks noGrp="1"/>
          </p:cNvSpPr>
          <p:nvPr>
            <p:ph type="subTitle" idx="1"/>
          </p:nvPr>
        </p:nvSpPr>
        <p:spPr/>
        <p:txBody>
          <a:bodyPr/>
          <a:lstStyle/>
          <a:p>
            <a:pPr algn="ctr"/>
            <a:r>
              <a:rPr lang="en-US" b="1" i="1" dirty="0"/>
              <a:t>“Removing Barriers to Enhance Delaware’s Workforce” </a:t>
            </a:r>
            <a:endParaRPr lang="en-US" dirty="0"/>
          </a:p>
        </p:txBody>
      </p:sp>
    </p:spTree>
    <p:extLst>
      <p:ext uri="{BB962C8B-B14F-4D97-AF65-F5344CB8AC3E}">
        <p14:creationId xmlns:p14="http://schemas.microsoft.com/office/powerpoint/2010/main" val="421310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DCRC Employment Committee Deliverables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i="1" dirty="0">
                <a:latin typeface="Rockwell" panose="02060603020205020403" pitchFamily="18" charset="0"/>
              </a:rPr>
              <a:t>Private sector to work with Delaware Correctional Industries on additional vocation skills training for Level V facilities, such as construction trades </a:t>
            </a:r>
          </a:p>
          <a:p>
            <a:pPr>
              <a:buFont typeface="Wingdings" panose="05000000000000000000" pitchFamily="2" charset="2"/>
              <a:buChar char="§"/>
            </a:pPr>
            <a:r>
              <a:rPr lang="en-US" i="1" dirty="0">
                <a:latin typeface="Rockwell" panose="02060603020205020403" pitchFamily="18" charset="0"/>
              </a:rPr>
              <a:t>Determine specific vocational skills training for BWCI- other than cosmetology and culinary</a:t>
            </a:r>
            <a:endParaRPr lang="en-US" dirty="0">
              <a:latin typeface="Rockwell" panose="02060603020205020403" pitchFamily="18" charset="0"/>
            </a:endParaRPr>
          </a:p>
          <a:p>
            <a:pPr>
              <a:buFont typeface="Wingdings" panose="05000000000000000000" pitchFamily="2" charset="2"/>
              <a:buChar char="§"/>
            </a:pPr>
            <a:r>
              <a:rPr lang="en-US" i="1" dirty="0">
                <a:latin typeface="Rockwell" panose="02060603020205020403" pitchFamily="18" charset="0"/>
              </a:rPr>
              <a:t>Explore tax credit/incentives for businesses that employ ex-offenders</a:t>
            </a:r>
            <a:endParaRPr lang="en-US" dirty="0">
              <a:latin typeface="Rockwell" panose="02060603020205020403" pitchFamily="18" charset="0"/>
            </a:endParaRPr>
          </a:p>
          <a:p>
            <a:endParaRPr lang="en-US" dirty="0"/>
          </a:p>
        </p:txBody>
      </p:sp>
    </p:spTree>
    <p:extLst>
      <p:ext uri="{BB962C8B-B14F-4D97-AF65-F5344CB8AC3E}">
        <p14:creationId xmlns:p14="http://schemas.microsoft.com/office/powerpoint/2010/main" val="62369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DCRC EO 27 Education Deliverables</a:t>
            </a:r>
          </a:p>
        </p:txBody>
      </p:sp>
      <p:sp>
        <p:nvSpPr>
          <p:cNvPr id="3" name="Content Placeholder 2"/>
          <p:cNvSpPr>
            <a:spLocks noGrp="1"/>
          </p:cNvSpPr>
          <p:nvPr>
            <p:ph idx="1"/>
          </p:nvPr>
        </p:nvSpPr>
        <p:spPr>
          <a:xfrm>
            <a:off x="685801" y="1385359"/>
            <a:ext cx="10515600" cy="4461649"/>
          </a:xfrm>
        </p:spPr>
        <p:txBody>
          <a:bodyPr>
            <a:noAutofit/>
          </a:bodyPr>
          <a:lstStyle/>
          <a:p>
            <a:r>
              <a:rPr lang="en-US" sz="1800" dirty="0">
                <a:latin typeface="Rockwell" panose="02060603020205020403" pitchFamily="18" charset="0"/>
              </a:rPr>
              <a:t>Develop a Memorandum of Understanding between the DOC and the DOE that includes a “distance learning” policy (that does not require internet access) so offenders can benefit from academic and vocational services prior to release in preparation for employment and/or to further their training and education;</a:t>
            </a:r>
          </a:p>
          <a:p>
            <a:r>
              <a:rPr lang="en-US" sz="1800" dirty="0">
                <a:latin typeface="Rockwell" panose="02060603020205020403" pitchFamily="18" charset="0"/>
              </a:rPr>
              <a:t>Renew an enhanced Memorandum of Understanding between the DOC, the DOE, and the DOL for continuation of prison-based services for education and workforce development upon reentry to the community; </a:t>
            </a:r>
          </a:p>
        </p:txBody>
      </p:sp>
    </p:spTree>
    <p:extLst>
      <p:ext uri="{BB962C8B-B14F-4D97-AF65-F5344CB8AC3E}">
        <p14:creationId xmlns:p14="http://schemas.microsoft.com/office/powerpoint/2010/main" val="182017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we doing?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687" y="2292439"/>
            <a:ext cx="1762998" cy="17318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24" y="2438399"/>
            <a:ext cx="3457117" cy="1147763"/>
          </a:xfrm>
          <a:prstGeom prst="rect">
            <a:avLst/>
          </a:prstGeom>
        </p:spPr>
      </p:pic>
      <p:grpSp>
        <p:nvGrpSpPr>
          <p:cNvPr id="8" name="Group 7">
            <a:extLst>
              <a:ext uri="{FF2B5EF4-FFF2-40B4-BE49-F238E27FC236}">
                <a16:creationId xmlns:a16="http://schemas.microsoft.com/office/drawing/2014/main" id="{2530DB6B-6F9A-4C95-BEF6-FB19615417C2}"/>
              </a:ext>
            </a:extLst>
          </p:cNvPr>
          <p:cNvGrpSpPr/>
          <p:nvPr/>
        </p:nvGrpSpPr>
        <p:grpSpPr>
          <a:xfrm rot="180000">
            <a:off x="7562188" y="2515096"/>
            <a:ext cx="3720593" cy="1169228"/>
            <a:chOff x="3629019" y="1516802"/>
            <a:chExt cx="3067537" cy="951624"/>
          </a:xfrm>
        </p:grpSpPr>
        <p:sp>
          <p:nvSpPr>
            <p:cNvPr id="9" name="Rectangle 8">
              <a:extLst>
                <a:ext uri="{FF2B5EF4-FFF2-40B4-BE49-F238E27FC236}">
                  <a16:creationId xmlns:a16="http://schemas.microsoft.com/office/drawing/2014/main" id="{786E5039-5285-40DE-A59B-2A6A230719D0}"/>
                </a:ext>
              </a:extLst>
            </p:cNvPr>
            <p:cNvSpPr/>
            <p:nvPr/>
          </p:nvSpPr>
          <p:spPr>
            <a:xfrm rot="-180000">
              <a:off x="3629019" y="1516802"/>
              <a:ext cx="3067537" cy="913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32A44126-73EE-41B8-A703-7FBF15371C82}"/>
                </a:ext>
              </a:extLst>
            </p:cNvPr>
            <p:cNvPicPr>
              <a:picLocks noChangeAspect="1"/>
            </p:cNvPicPr>
            <p:nvPr/>
          </p:nvPicPr>
          <p:blipFill>
            <a:blip r:embed="rId4"/>
            <a:stretch>
              <a:fillRect/>
            </a:stretch>
          </p:blipFill>
          <p:spPr>
            <a:xfrm rot="21420000">
              <a:off x="3773434" y="1556715"/>
              <a:ext cx="2743200" cy="911711"/>
            </a:xfrm>
            <a:prstGeom prst="rect">
              <a:avLst/>
            </a:prstGeom>
          </p:spPr>
        </p:pic>
      </p:grpSp>
    </p:spTree>
    <p:extLst>
      <p:ext uri="{BB962C8B-B14F-4D97-AF65-F5344CB8AC3E}">
        <p14:creationId xmlns:p14="http://schemas.microsoft.com/office/powerpoint/2010/main" val="423716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057668" y="1434064"/>
            <a:ext cx="9861966" cy="3520465"/>
          </a:xfrm>
        </p:spPr>
        <p:txBody>
          <a:bodyPr>
            <a:normAutofit fontScale="90000"/>
          </a:bodyPr>
          <a:lstStyle/>
          <a:p>
            <a:pPr>
              <a:lnSpc>
                <a:spcPct val="150000"/>
              </a:lnSpc>
            </a:pPr>
            <a:br>
              <a:rPr lang="en-US" sz="3600" b="1" dirty="0">
                <a:latin typeface="Georgia" panose="02040502050405020303" pitchFamily="18" charset="0"/>
              </a:rPr>
            </a:br>
            <a:br>
              <a:rPr lang="en-US" sz="3600" b="1" dirty="0">
                <a:latin typeface="Georgia" panose="02040502050405020303" pitchFamily="18" charset="0"/>
              </a:rPr>
            </a:br>
            <a:br>
              <a:rPr lang="en-US" sz="3600" b="1" dirty="0">
                <a:latin typeface="Georgia" panose="02040502050405020303" pitchFamily="18" charset="0"/>
              </a:rPr>
            </a:br>
            <a:br>
              <a:rPr lang="en-US" sz="3600" b="1" dirty="0">
                <a:latin typeface="Georgia" panose="02040502050405020303" pitchFamily="18" charset="0"/>
              </a:rPr>
            </a:br>
            <a:br>
              <a:rPr lang="en-US" sz="3600" b="1" dirty="0">
                <a:latin typeface="Georgia" panose="02040502050405020303" pitchFamily="18" charset="0"/>
              </a:rPr>
            </a:br>
            <a:r>
              <a:rPr lang="en-US" sz="3600" b="1" dirty="0">
                <a:latin typeface="Georgia" panose="02040502050405020303" pitchFamily="18" charset="0"/>
              </a:rPr>
              <a:t>D. E. Miller, D.B.A</a:t>
            </a:r>
            <a:br>
              <a:rPr lang="en-US" sz="3600" dirty="0">
                <a:latin typeface="Georgia" panose="02040502050405020303" pitchFamily="18" charset="0"/>
              </a:rPr>
            </a:br>
            <a:r>
              <a:rPr lang="en-US" sz="3600" dirty="0">
                <a:latin typeface="Georgia" panose="02040502050405020303" pitchFamily="18" charset="0"/>
              </a:rPr>
              <a:t>Education Associate </a:t>
            </a:r>
            <a:br>
              <a:rPr lang="en-US" sz="3600" dirty="0">
                <a:latin typeface="Georgia" panose="02040502050405020303" pitchFamily="18" charset="0"/>
              </a:rPr>
            </a:br>
            <a:r>
              <a:rPr lang="en-US" sz="3600" dirty="0">
                <a:latin typeface="Georgia" panose="02040502050405020303" pitchFamily="18" charset="0"/>
              </a:rPr>
              <a:t>Adult &amp; Prison Education</a:t>
            </a:r>
            <a:br>
              <a:rPr lang="en-US" sz="3600" dirty="0">
                <a:latin typeface="Georgia" panose="02040502050405020303" pitchFamily="18" charset="0"/>
              </a:rPr>
            </a:br>
            <a:r>
              <a:rPr lang="en-US" sz="3600" dirty="0">
                <a:latin typeface="Georgia" panose="02040502050405020303" pitchFamily="18" charset="0"/>
              </a:rPr>
              <a:t>Delaware Department of Education</a:t>
            </a:r>
            <a:br>
              <a:rPr lang="en-US" dirty="0"/>
            </a:br>
            <a:r>
              <a:rPr lang="en-US" sz="3600" dirty="0">
                <a:latin typeface="Georgia" panose="02040502050405020303" pitchFamily="18" charset="0"/>
                <a:hlinkClick r:id="rId2"/>
              </a:rPr>
              <a:t>Darrell.Miller@doe.k12.de.us</a:t>
            </a:r>
            <a:br>
              <a:rPr lang="en-US" sz="3600" dirty="0">
                <a:latin typeface="Georgia" panose="02040502050405020303" pitchFamily="18" charset="0"/>
              </a:rPr>
            </a:br>
            <a:endParaRPr lang="en-US" sz="3600" dirty="0">
              <a:latin typeface="Georgia" panose="02040502050405020303" pitchFamily="18" charset="0"/>
            </a:endParaRPr>
          </a:p>
        </p:txBody>
      </p:sp>
      <p:grpSp>
        <p:nvGrpSpPr>
          <p:cNvPr id="8" name="Group 7">
            <a:extLst>
              <a:ext uri="{FF2B5EF4-FFF2-40B4-BE49-F238E27FC236}">
                <a16:creationId xmlns:a16="http://schemas.microsoft.com/office/drawing/2014/main" id="{2530DB6B-6F9A-4C95-BEF6-FB19615417C2}"/>
              </a:ext>
            </a:extLst>
          </p:cNvPr>
          <p:cNvGrpSpPr/>
          <p:nvPr/>
        </p:nvGrpSpPr>
        <p:grpSpPr>
          <a:xfrm rot="180000">
            <a:off x="7571541" y="4522206"/>
            <a:ext cx="3341075" cy="1032302"/>
            <a:chOff x="3629019" y="1516802"/>
            <a:chExt cx="3067537" cy="951624"/>
          </a:xfrm>
        </p:grpSpPr>
        <p:sp>
          <p:nvSpPr>
            <p:cNvPr id="9" name="Rectangle 8">
              <a:extLst>
                <a:ext uri="{FF2B5EF4-FFF2-40B4-BE49-F238E27FC236}">
                  <a16:creationId xmlns:a16="http://schemas.microsoft.com/office/drawing/2014/main" id="{786E5039-5285-40DE-A59B-2A6A230719D0}"/>
                </a:ext>
              </a:extLst>
            </p:cNvPr>
            <p:cNvSpPr/>
            <p:nvPr/>
          </p:nvSpPr>
          <p:spPr>
            <a:xfrm rot="-180000">
              <a:off x="3629019" y="1516802"/>
              <a:ext cx="3067537" cy="913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32A44126-73EE-41B8-A703-7FBF15371C82}"/>
                </a:ext>
              </a:extLst>
            </p:cNvPr>
            <p:cNvPicPr>
              <a:picLocks noChangeAspect="1"/>
            </p:cNvPicPr>
            <p:nvPr/>
          </p:nvPicPr>
          <p:blipFill>
            <a:blip r:embed="rId3"/>
            <a:stretch>
              <a:fillRect/>
            </a:stretch>
          </p:blipFill>
          <p:spPr>
            <a:xfrm rot="21420000">
              <a:off x="3773434" y="1556715"/>
              <a:ext cx="2743200" cy="911711"/>
            </a:xfrm>
            <a:prstGeom prst="rect">
              <a:avLst/>
            </a:prstGeom>
          </p:spPr>
        </p:pic>
      </p:grpSp>
    </p:spTree>
    <p:extLst>
      <p:ext uri="{BB962C8B-B14F-4D97-AF65-F5344CB8AC3E}">
        <p14:creationId xmlns:p14="http://schemas.microsoft.com/office/powerpoint/2010/main" val="127931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075" y="477552"/>
            <a:ext cx="10394706" cy="1151965"/>
          </a:xfrm>
        </p:spPr>
        <p:txBody>
          <a:bodyPr/>
          <a:lstStyle/>
          <a:p>
            <a:r>
              <a:rPr lang="en-US" dirty="0"/>
              <a:t>Prison Adult education Resources</a:t>
            </a:r>
          </a:p>
        </p:txBody>
      </p:sp>
      <p:sp>
        <p:nvSpPr>
          <p:cNvPr id="6" name="Text Placeholder 5">
            <a:extLst>
              <a:ext uri="{FF2B5EF4-FFF2-40B4-BE49-F238E27FC236}">
                <a16:creationId xmlns:a16="http://schemas.microsoft.com/office/drawing/2014/main" id="{F84DFEBC-550B-4A59-8962-3A47DD3FC151}"/>
              </a:ext>
            </a:extLst>
          </p:cNvPr>
          <p:cNvSpPr>
            <a:spLocks noGrp="1"/>
          </p:cNvSpPr>
          <p:nvPr>
            <p:ph type="body" sz="half" idx="15"/>
          </p:nvPr>
        </p:nvSpPr>
        <p:spPr/>
        <p:txBody>
          <a:bodyPr>
            <a:normAutofit/>
          </a:bodyPr>
          <a:lstStyle/>
          <a:p>
            <a:r>
              <a:rPr lang="en-US" b="1" dirty="0">
                <a:latin typeface="Rockwell"/>
              </a:rPr>
              <a:t>Adult Basic Education / English as Second Language</a:t>
            </a:r>
          </a:p>
          <a:p>
            <a:r>
              <a:rPr lang="en-US" b="1" dirty="0">
                <a:latin typeface="Rockwell"/>
              </a:rPr>
              <a:t>GED</a:t>
            </a:r>
            <a:r>
              <a:rPr lang="en-US" b="1" baseline="30000" dirty="0">
                <a:latin typeface="Rockwell"/>
              </a:rPr>
              <a:t>®</a:t>
            </a:r>
          </a:p>
          <a:p>
            <a:r>
              <a:rPr lang="en-US" b="1" dirty="0">
                <a:latin typeface="Rockwell"/>
              </a:rPr>
              <a:t>James Groves High School</a:t>
            </a:r>
          </a:p>
          <a:p>
            <a:r>
              <a:rPr lang="en-US" b="1" dirty="0">
                <a:latin typeface="Rockwell"/>
              </a:rPr>
              <a:t>Juvenile Population</a:t>
            </a:r>
          </a:p>
          <a:p>
            <a:r>
              <a:rPr lang="en-US" b="1" dirty="0">
                <a:latin typeface="Rockwell"/>
              </a:rPr>
              <a:t>College Correspondence</a:t>
            </a:r>
          </a:p>
        </p:txBody>
      </p:sp>
      <p:sp>
        <p:nvSpPr>
          <p:cNvPr id="4" name="Text Placeholder 3">
            <a:extLst>
              <a:ext uri="{FF2B5EF4-FFF2-40B4-BE49-F238E27FC236}">
                <a16:creationId xmlns:a16="http://schemas.microsoft.com/office/drawing/2014/main" id="{A56C4AC2-87F7-49F8-8EB4-4ECB31C49CAF}"/>
              </a:ext>
            </a:extLst>
          </p:cNvPr>
          <p:cNvSpPr>
            <a:spLocks noGrp="1"/>
          </p:cNvSpPr>
          <p:nvPr>
            <p:ph type="body" sz="quarter" idx="3"/>
          </p:nvPr>
        </p:nvSpPr>
        <p:spPr/>
        <p:txBody>
          <a:bodyPr/>
          <a:lstStyle/>
          <a:p>
            <a:r>
              <a:rPr lang="en-US" b="1" dirty="0">
                <a:latin typeface="Rockwell"/>
              </a:rPr>
              <a:t>Vocational </a:t>
            </a:r>
          </a:p>
        </p:txBody>
      </p:sp>
      <p:sp>
        <p:nvSpPr>
          <p:cNvPr id="7" name="Text Placeholder 6">
            <a:extLst>
              <a:ext uri="{FF2B5EF4-FFF2-40B4-BE49-F238E27FC236}">
                <a16:creationId xmlns:a16="http://schemas.microsoft.com/office/drawing/2014/main" id="{54940C7B-098B-4B5D-9E2B-5A955A94F056}"/>
              </a:ext>
            </a:extLst>
          </p:cNvPr>
          <p:cNvSpPr>
            <a:spLocks noGrp="1"/>
          </p:cNvSpPr>
          <p:nvPr>
            <p:ph type="body" sz="half" idx="16"/>
          </p:nvPr>
        </p:nvSpPr>
        <p:spPr>
          <a:xfrm>
            <a:off x="4234621" y="2639658"/>
            <a:ext cx="3310128" cy="2914778"/>
          </a:xfrm>
        </p:spPr>
        <p:txBody>
          <a:bodyPr>
            <a:noAutofit/>
          </a:bodyPr>
          <a:lstStyle/>
          <a:p>
            <a:r>
              <a:rPr lang="en-US" b="1" dirty="0">
                <a:latin typeface="Rockwell"/>
              </a:rPr>
              <a:t>Culinary Arts (2)</a:t>
            </a:r>
          </a:p>
          <a:p>
            <a:r>
              <a:rPr lang="en-US" b="1" dirty="0">
                <a:latin typeface="Rockwell"/>
              </a:rPr>
              <a:t>NCCER Core (2)</a:t>
            </a:r>
          </a:p>
          <a:p>
            <a:r>
              <a:rPr lang="en-US" b="1" dirty="0">
                <a:latin typeface="Rockwell"/>
              </a:rPr>
              <a:t>Masonry</a:t>
            </a:r>
          </a:p>
          <a:p>
            <a:r>
              <a:rPr lang="en-US" b="1" dirty="0">
                <a:latin typeface="Rockwell"/>
              </a:rPr>
              <a:t>Automotive</a:t>
            </a:r>
          </a:p>
          <a:p>
            <a:r>
              <a:rPr lang="en-US" b="1" dirty="0">
                <a:latin typeface="Rockwell"/>
              </a:rPr>
              <a:t>C-Tech (Fiber &amp; Copper Networks)</a:t>
            </a:r>
          </a:p>
          <a:p>
            <a:r>
              <a:rPr lang="en-US" b="1" dirty="0">
                <a:latin typeface="Rockwell"/>
              </a:rPr>
              <a:t>MS Office / Computer Classes</a:t>
            </a:r>
          </a:p>
          <a:p>
            <a:r>
              <a:rPr lang="en-US" b="1" dirty="0">
                <a:latin typeface="Rockwell"/>
              </a:rPr>
              <a:t>Flagger (4)</a:t>
            </a:r>
          </a:p>
          <a:p>
            <a:endParaRPr lang="en-US" b="1" dirty="0">
              <a:latin typeface="Rockwell"/>
            </a:endParaRPr>
          </a:p>
        </p:txBody>
      </p:sp>
      <p:sp>
        <p:nvSpPr>
          <p:cNvPr id="5" name="Text Placeholder 4">
            <a:extLst>
              <a:ext uri="{FF2B5EF4-FFF2-40B4-BE49-F238E27FC236}">
                <a16:creationId xmlns:a16="http://schemas.microsoft.com/office/drawing/2014/main" id="{33D75725-8813-4B13-BAF8-87B699F0BC3B}"/>
              </a:ext>
            </a:extLst>
          </p:cNvPr>
          <p:cNvSpPr>
            <a:spLocks noGrp="1"/>
          </p:cNvSpPr>
          <p:nvPr>
            <p:ph type="body" sz="quarter" idx="13"/>
          </p:nvPr>
        </p:nvSpPr>
        <p:spPr/>
        <p:txBody>
          <a:bodyPr/>
          <a:lstStyle/>
          <a:p>
            <a:r>
              <a:rPr lang="en-US" b="1" dirty="0">
                <a:latin typeface="Rockwell"/>
              </a:rPr>
              <a:t>Life Skills</a:t>
            </a:r>
          </a:p>
        </p:txBody>
      </p:sp>
      <p:sp>
        <p:nvSpPr>
          <p:cNvPr id="8" name="Text Placeholder 7">
            <a:extLst>
              <a:ext uri="{FF2B5EF4-FFF2-40B4-BE49-F238E27FC236}">
                <a16:creationId xmlns:a16="http://schemas.microsoft.com/office/drawing/2014/main" id="{3598C2C0-0033-4C36-8432-9CBDB5198A9C}"/>
              </a:ext>
            </a:extLst>
          </p:cNvPr>
          <p:cNvSpPr>
            <a:spLocks noGrp="1"/>
          </p:cNvSpPr>
          <p:nvPr>
            <p:ph type="body" sz="half" idx="17"/>
          </p:nvPr>
        </p:nvSpPr>
        <p:spPr/>
        <p:txBody>
          <a:bodyPr>
            <a:normAutofit/>
          </a:bodyPr>
          <a:lstStyle/>
          <a:p>
            <a:r>
              <a:rPr lang="en-US" b="1" dirty="0">
                <a:latin typeface="Rockwell"/>
              </a:rPr>
              <a:t>Moral </a:t>
            </a:r>
            <a:r>
              <a:rPr lang="en-US" b="1" dirty="0" err="1">
                <a:latin typeface="Rockwell"/>
              </a:rPr>
              <a:t>reconation</a:t>
            </a:r>
            <a:r>
              <a:rPr lang="en-US" b="1" dirty="0">
                <a:latin typeface="Rockwell"/>
              </a:rPr>
              <a:t> Therapy</a:t>
            </a:r>
          </a:p>
          <a:p>
            <a:r>
              <a:rPr lang="en-US" b="1" dirty="0">
                <a:latin typeface="Rockwell"/>
              </a:rPr>
              <a:t>Work Readiness</a:t>
            </a:r>
          </a:p>
          <a:p>
            <a:r>
              <a:rPr lang="en-US" b="1" dirty="0">
                <a:latin typeface="Rockwell"/>
              </a:rPr>
              <a:t>Parenting</a:t>
            </a:r>
          </a:p>
        </p:txBody>
      </p:sp>
      <p:sp>
        <p:nvSpPr>
          <p:cNvPr id="10" name="Text Placeholder 4">
            <a:extLst>
              <a:ext uri="{FF2B5EF4-FFF2-40B4-BE49-F238E27FC236}">
                <a16:creationId xmlns:a16="http://schemas.microsoft.com/office/drawing/2014/main" id="{094479F5-2074-4911-A2B6-BCA0DDB03B99}"/>
              </a:ext>
            </a:extLst>
          </p:cNvPr>
          <p:cNvSpPr txBox="1">
            <a:spLocks/>
          </p:cNvSpPr>
          <p:nvPr/>
        </p:nvSpPr>
        <p:spPr>
          <a:xfrm>
            <a:off x="686146" y="2012279"/>
            <a:ext cx="3310128" cy="576262"/>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Clr>
                <a:schemeClr val="accent1">
                  <a:lumMod val="60000"/>
                  <a:lumOff val="40000"/>
                </a:schemeClr>
              </a:buClr>
              <a:buSzPct val="160000"/>
              <a:buFont typeface="Arial" panose="020B0604020202020204" pitchFamily="34" charset="0"/>
              <a:buNone/>
              <a:defRPr sz="24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None/>
              <a:defRPr sz="1600" b="1" kern="1200" cap="all" baseline="0">
                <a:solidFill>
                  <a:schemeClr val="tx1"/>
                </a:solidFill>
                <a:effectLst/>
                <a:latin typeface="+mn-lt"/>
                <a:ea typeface="+mn-ea"/>
                <a:cs typeface="+mn-cs"/>
              </a:defRPr>
            </a:lvl9pPr>
          </a:lstStyle>
          <a:p>
            <a:r>
              <a:rPr lang="en-US" b="1" dirty="0">
                <a:latin typeface="Rockwell"/>
              </a:rPr>
              <a:t>Academics</a:t>
            </a:r>
          </a:p>
        </p:txBody>
      </p:sp>
    </p:spTree>
    <p:extLst>
      <p:ext uri="{BB962C8B-B14F-4D97-AF65-F5344CB8AC3E}">
        <p14:creationId xmlns:p14="http://schemas.microsoft.com/office/powerpoint/2010/main" val="300600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499909B8-3B23-4025-BADA-4CE29D008C6E}"/>
              </a:ext>
            </a:extLst>
          </p:cNvPr>
          <p:cNvSpPr>
            <a:spLocks noGrp="1"/>
          </p:cNvSpPr>
          <p:nvPr>
            <p:ph type="body" sz="half" idx="2"/>
          </p:nvPr>
        </p:nvSpPr>
        <p:spPr>
          <a:xfrm>
            <a:off x="595853" y="1716209"/>
            <a:ext cx="10394729" cy="4212749"/>
          </a:xfrm>
        </p:spPr>
        <p:txBody>
          <a:bodyPr/>
          <a:lstStyle/>
          <a:p>
            <a:pPr marL="285750" indent="-285750" algn="l">
              <a:buChar char="•"/>
            </a:pPr>
            <a:r>
              <a:rPr lang="en-US" sz="2000" dirty="0">
                <a:latin typeface="Rockwell"/>
                <a:ea typeface="+mn-lt"/>
                <a:cs typeface="+mn-lt"/>
              </a:rPr>
              <a:t>Initiate an educational &amp; vocational assessment to inform reentry planning and "TAP"</a:t>
            </a:r>
            <a:endParaRPr lang="en-US" sz="2000">
              <a:latin typeface="Rockwell"/>
            </a:endParaRPr>
          </a:p>
          <a:p>
            <a:pPr marL="285750" indent="-285750" algn="l">
              <a:buChar char="•"/>
            </a:pPr>
            <a:r>
              <a:rPr lang="en-US" sz="2000" dirty="0">
                <a:latin typeface="Rockwell"/>
                <a:ea typeface="+mn-lt"/>
                <a:cs typeface="+mn-lt"/>
              </a:rPr>
              <a:t>Analyze academic and vocational survey skills data</a:t>
            </a:r>
          </a:p>
          <a:p>
            <a:pPr marL="285750" indent="-285750" algn="l">
              <a:buChar char="•"/>
            </a:pPr>
            <a:r>
              <a:rPr lang="en-US" sz="2000" dirty="0">
                <a:latin typeface="Rockwell"/>
                <a:ea typeface="+mn-lt"/>
                <a:cs typeface="+mn-lt"/>
              </a:rPr>
              <a:t>Develop a distance learning policy, which does not require the internet; increased access to education</a:t>
            </a:r>
          </a:p>
          <a:p>
            <a:pPr marL="285750" indent="-285750" algn="l">
              <a:buChar char="•"/>
            </a:pPr>
            <a:r>
              <a:rPr lang="en-US" sz="2000" dirty="0">
                <a:latin typeface="Rockwell"/>
                <a:ea typeface="+mn-lt"/>
                <a:cs typeface="+mn-lt"/>
              </a:rPr>
              <a:t>Explore college courses for incarcerated individuals</a:t>
            </a:r>
          </a:p>
          <a:p>
            <a:pPr marL="285750" indent="-285750" algn="l">
              <a:buChar char="•"/>
            </a:pPr>
            <a:r>
              <a:rPr lang="en-US" sz="2000" dirty="0">
                <a:latin typeface="Rockwell"/>
                <a:ea typeface="+mn-lt"/>
                <a:cs typeface="+mn-lt"/>
              </a:rPr>
              <a:t>Enhance vocational training to help offenders become more marketable upon release</a:t>
            </a:r>
          </a:p>
          <a:p>
            <a:pPr marL="285750" indent="-285750" algn="l">
              <a:buChar char="•"/>
            </a:pPr>
            <a:endParaRPr lang="en-US" dirty="0"/>
          </a:p>
          <a:p>
            <a:endParaRPr lang="en-US" dirty="0"/>
          </a:p>
        </p:txBody>
      </p:sp>
      <p:sp>
        <p:nvSpPr>
          <p:cNvPr id="73" name="Title 1">
            <a:extLst>
              <a:ext uri="{FF2B5EF4-FFF2-40B4-BE49-F238E27FC236}">
                <a16:creationId xmlns:a16="http://schemas.microsoft.com/office/drawing/2014/main" id="{14E37D6A-59D6-4622-AC08-AED0AC0A78DF}"/>
              </a:ext>
            </a:extLst>
          </p:cNvPr>
          <p:cNvSpPr txBox="1">
            <a:spLocks/>
          </p:cNvSpPr>
          <p:nvPr/>
        </p:nvSpPr>
        <p:spPr>
          <a:xfrm>
            <a:off x="681068" y="453887"/>
            <a:ext cx="10396902" cy="894706"/>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4800" kern="1200" cap="all" baseline="0">
                <a:solidFill>
                  <a:schemeClr val="accent1">
                    <a:lumMod val="60000"/>
                    <a:lumOff val="40000"/>
                  </a:schemeClr>
                </a:solidFill>
                <a:effectLst/>
                <a:latin typeface="+mj-lt"/>
                <a:ea typeface="+mj-ea"/>
                <a:cs typeface="+mj-cs"/>
              </a:defRPr>
            </a:lvl1pPr>
          </a:lstStyle>
          <a:p>
            <a:pPr algn="l"/>
            <a:r>
              <a:rPr lang="en-US" dirty="0">
                <a:ea typeface="+mj-lt"/>
                <a:cs typeface="+mj-lt"/>
              </a:rPr>
              <a:t>DCRC EDUCATION COMMITTEE DELIVERABLES</a:t>
            </a:r>
            <a:endParaRPr lang="en-US" dirty="0"/>
          </a:p>
        </p:txBody>
      </p:sp>
    </p:spTree>
    <p:extLst>
      <p:ext uri="{BB962C8B-B14F-4D97-AF65-F5344CB8AC3E}">
        <p14:creationId xmlns:p14="http://schemas.microsoft.com/office/powerpoint/2010/main" val="230366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685800"/>
            <a:ext cx="10659350" cy="1151965"/>
          </a:xfrm>
        </p:spPr>
        <p:txBody>
          <a:bodyPr>
            <a:noAutofit/>
          </a:bodyPr>
          <a:lstStyle/>
          <a:p>
            <a:r>
              <a:rPr lang="en-US" sz="4800" dirty="0"/>
              <a:t>Educational &amp; vocational assessments</a:t>
            </a:r>
          </a:p>
        </p:txBody>
      </p:sp>
      <p:sp>
        <p:nvSpPr>
          <p:cNvPr id="3" name="Content Placeholder 2"/>
          <p:cNvSpPr>
            <a:spLocks noGrp="1"/>
          </p:cNvSpPr>
          <p:nvPr>
            <p:ph sz="quarter" idx="13"/>
          </p:nvPr>
        </p:nvSpPr>
        <p:spPr>
          <a:xfrm>
            <a:off x="633738" y="1713159"/>
            <a:ext cx="10394707" cy="2397737"/>
          </a:xfrm>
        </p:spPr>
        <p:txBody>
          <a:bodyPr/>
          <a:lstStyle/>
          <a:p>
            <a:r>
              <a:rPr lang="en-US" dirty="0">
                <a:latin typeface="Rockwell"/>
              </a:rPr>
              <a:t>When - During phases of initial classification</a:t>
            </a:r>
          </a:p>
          <a:p>
            <a:r>
              <a:rPr lang="en-US" dirty="0">
                <a:latin typeface="Rockwell"/>
              </a:rPr>
              <a:t>What - academic performance, Employment History &amp; Vocational interests </a:t>
            </a:r>
          </a:p>
          <a:p>
            <a:r>
              <a:rPr lang="en-US" dirty="0">
                <a:latin typeface="Rockwell"/>
              </a:rPr>
              <a:t>Why – current skills align with Delaware employer needs</a:t>
            </a:r>
            <a:endParaRPr lang="en-US" dirty="0">
              <a:latin typeface="Rockwell" panose="02060603020205020403" pitchFamily="18" charset="0"/>
            </a:endParaRPr>
          </a:p>
        </p:txBody>
      </p:sp>
    </p:spTree>
    <p:extLst>
      <p:ext uri="{BB962C8B-B14F-4D97-AF65-F5344CB8AC3E}">
        <p14:creationId xmlns:p14="http://schemas.microsoft.com/office/powerpoint/2010/main" val="301876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Explore College Courses – SCP's </a:t>
            </a:r>
          </a:p>
        </p:txBody>
      </p:sp>
      <p:sp>
        <p:nvSpPr>
          <p:cNvPr id="3" name="Content Placeholder 2"/>
          <p:cNvSpPr>
            <a:spLocks noGrp="1"/>
          </p:cNvSpPr>
          <p:nvPr>
            <p:ph sz="quarter" idx="13"/>
          </p:nvPr>
        </p:nvSpPr>
        <p:spPr>
          <a:xfrm>
            <a:off x="685800" y="1713160"/>
            <a:ext cx="10394707" cy="3770282"/>
          </a:xfrm>
        </p:spPr>
        <p:txBody>
          <a:bodyPr/>
          <a:lstStyle/>
          <a:p>
            <a:r>
              <a:rPr lang="en-US" dirty="0">
                <a:latin typeface="Rockwell"/>
              </a:rPr>
              <a:t>Late Apr 2020, DTCC selected to participate in second chance pell grant initiative</a:t>
            </a:r>
            <a:endParaRPr lang="en-US" dirty="0">
              <a:latin typeface="Rockwell" panose="02060603020205020403" pitchFamily="18" charset="0"/>
            </a:endParaRPr>
          </a:p>
          <a:p>
            <a:r>
              <a:rPr lang="en-US" dirty="0">
                <a:latin typeface="Rockwell"/>
              </a:rPr>
              <a:t>Associates in Human Services, Substance Abuse</a:t>
            </a:r>
          </a:p>
          <a:p>
            <a:r>
              <a:rPr lang="en-US" dirty="0">
                <a:latin typeface="Rockwell"/>
              </a:rPr>
              <a:t>Tour of BWCI &amp; HRYCI</a:t>
            </a:r>
          </a:p>
          <a:p>
            <a:r>
              <a:rPr lang="en-US" dirty="0">
                <a:latin typeface="Rockwell"/>
              </a:rPr>
              <a:t>Vera Institute of justice has been the technical Service provider</a:t>
            </a:r>
          </a:p>
          <a:p>
            <a:pPr lvl="1"/>
            <a:r>
              <a:rPr lang="en-US" dirty="0">
                <a:latin typeface="Rockwell"/>
              </a:rPr>
              <a:t>Webinars (</a:t>
            </a:r>
            <a:r>
              <a:rPr lang="en-US" sz="1600" dirty="0">
                <a:latin typeface="Rockwell"/>
              </a:rPr>
              <a:t>recruiting, </a:t>
            </a:r>
            <a:r>
              <a:rPr lang="en-US" sz="1600" dirty="0" err="1">
                <a:latin typeface="Rockwell"/>
              </a:rPr>
              <a:t>Fin'l</a:t>
            </a:r>
            <a:r>
              <a:rPr lang="en-US" sz="1600" dirty="0">
                <a:latin typeface="Rockwell"/>
              </a:rPr>
              <a:t> Aid, Implementation &amp; Technology considerations</a:t>
            </a:r>
            <a:r>
              <a:rPr lang="en-US" dirty="0">
                <a:latin typeface="Rockwell"/>
              </a:rPr>
              <a:t>)</a:t>
            </a:r>
          </a:p>
          <a:p>
            <a:pPr lvl="1"/>
            <a:r>
              <a:rPr lang="en-US" dirty="0">
                <a:latin typeface="Rockwell"/>
              </a:rPr>
              <a:t>Articles</a:t>
            </a:r>
          </a:p>
          <a:p>
            <a:pPr lvl="1"/>
            <a:r>
              <a:rPr lang="en-US" dirty="0">
                <a:latin typeface="Rockwell"/>
              </a:rPr>
              <a:t>Jurisdiction contacts and models</a:t>
            </a:r>
            <a:endParaRPr lang="en-US" dirty="0">
              <a:latin typeface="Rockwell" panose="02060603020205020403" pitchFamily="18" charset="0"/>
            </a:endParaRPr>
          </a:p>
        </p:txBody>
      </p:sp>
    </p:spTree>
    <p:extLst>
      <p:ext uri="{BB962C8B-B14F-4D97-AF65-F5344CB8AC3E}">
        <p14:creationId xmlns:p14="http://schemas.microsoft.com/office/powerpoint/2010/main" val="230696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vocational training</a:t>
            </a:r>
          </a:p>
        </p:txBody>
      </p:sp>
      <p:sp>
        <p:nvSpPr>
          <p:cNvPr id="5" name="Content Placeholder 4">
            <a:extLst>
              <a:ext uri="{FF2B5EF4-FFF2-40B4-BE49-F238E27FC236}">
                <a16:creationId xmlns:a16="http://schemas.microsoft.com/office/drawing/2014/main" id="{73D0EF20-B100-498C-A29C-89DDCBFDFFAB}"/>
              </a:ext>
            </a:extLst>
          </p:cNvPr>
          <p:cNvSpPr>
            <a:spLocks noGrp="1"/>
          </p:cNvSpPr>
          <p:nvPr>
            <p:ph sz="quarter" idx="13"/>
          </p:nvPr>
        </p:nvSpPr>
        <p:spPr>
          <a:xfrm>
            <a:off x="685801" y="2048011"/>
            <a:ext cx="10394707" cy="2558656"/>
          </a:xfrm>
        </p:spPr>
        <p:txBody>
          <a:bodyPr/>
          <a:lstStyle/>
          <a:p>
            <a:r>
              <a:rPr lang="en-US" dirty="0">
                <a:latin typeface="Rockwell"/>
              </a:rPr>
              <a:t>Teacher supervisor's are working with instructors to evaluate work readiness skills that are, or can be integrated into academic &amp; vocational classrooms</a:t>
            </a:r>
          </a:p>
          <a:p>
            <a:r>
              <a:rPr lang="en-US" dirty="0">
                <a:latin typeface="Rockwell"/>
              </a:rPr>
              <a:t>DOE/CTE grant for pre-apprentice training targeting youth up to age 24</a:t>
            </a:r>
          </a:p>
        </p:txBody>
      </p:sp>
    </p:spTree>
    <p:extLst>
      <p:ext uri="{BB962C8B-B14F-4D97-AF65-F5344CB8AC3E}">
        <p14:creationId xmlns:p14="http://schemas.microsoft.com/office/powerpoint/2010/main" val="327576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a:t>
            </a:r>
          </a:p>
        </p:txBody>
      </p:sp>
      <p:sp>
        <p:nvSpPr>
          <p:cNvPr id="5" name="Content Placeholder 4">
            <a:extLst>
              <a:ext uri="{FF2B5EF4-FFF2-40B4-BE49-F238E27FC236}">
                <a16:creationId xmlns:a16="http://schemas.microsoft.com/office/drawing/2014/main" id="{73D0EF20-B100-498C-A29C-89DDCBFDFFAB}"/>
              </a:ext>
            </a:extLst>
          </p:cNvPr>
          <p:cNvSpPr>
            <a:spLocks noGrp="1"/>
          </p:cNvSpPr>
          <p:nvPr>
            <p:ph sz="quarter" idx="13"/>
          </p:nvPr>
        </p:nvSpPr>
        <p:spPr>
          <a:xfrm>
            <a:off x="685801" y="2060890"/>
            <a:ext cx="10394707" cy="2558656"/>
          </a:xfrm>
        </p:spPr>
        <p:txBody>
          <a:bodyPr/>
          <a:lstStyle/>
          <a:p>
            <a:r>
              <a:rPr lang="en-US" dirty="0">
                <a:latin typeface="Rockwell"/>
              </a:rPr>
              <a:t>Building 20 at JTVCC completed in February 2020 for education and treatment services</a:t>
            </a:r>
          </a:p>
          <a:p>
            <a:r>
              <a:rPr lang="en-US" dirty="0">
                <a:latin typeface="Rockwell"/>
              </a:rPr>
              <a:t>DOE/Adult ED contracted with Ideal consortium, an organization promoting quality distance and blended learning programs via professional development</a:t>
            </a:r>
          </a:p>
          <a:p>
            <a:endParaRPr lang="en-US" dirty="0">
              <a:latin typeface="Rockwell"/>
            </a:endParaRPr>
          </a:p>
        </p:txBody>
      </p:sp>
    </p:spTree>
    <p:extLst>
      <p:ext uri="{BB962C8B-B14F-4D97-AF65-F5344CB8AC3E}">
        <p14:creationId xmlns:p14="http://schemas.microsoft.com/office/powerpoint/2010/main" val="323215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4B0-B530-4372-A5CA-BFC97BAD8797}"/>
              </a:ext>
            </a:extLst>
          </p:cNvPr>
          <p:cNvSpPr>
            <a:spLocks noGrp="1"/>
          </p:cNvSpPr>
          <p:nvPr>
            <p:ph type="ctrTitle"/>
          </p:nvPr>
        </p:nvSpPr>
        <p:spPr/>
        <p:txBody>
          <a:bodyPr>
            <a:normAutofit/>
          </a:bodyPr>
          <a:lstStyle/>
          <a:p>
            <a:r>
              <a:rPr lang="en-US" dirty="0"/>
              <a:t> </a:t>
            </a:r>
          </a:p>
        </p:txBody>
      </p:sp>
      <p:sp>
        <p:nvSpPr>
          <p:cNvPr id="3" name="Content Placeholder 2">
            <a:extLst>
              <a:ext uri="{FF2B5EF4-FFF2-40B4-BE49-F238E27FC236}">
                <a16:creationId xmlns:a16="http://schemas.microsoft.com/office/drawing/2014/main" id="{03F52713-1AB7-4144-BB6C-80760098D8D5}"/>
              </a:ext>
            </a:extLst>
          </p:cNvPr>
          <p:cNvSpPr>
            <a:spLocks noGrp="1"/>
          </p:cNvSpPr>
          <p:nvPr>
            <p:ph type="subTitle" idx="1"/>
          </p:nvPr>
        </p:nvSpPr>
        <p:spPr>
          <a:xfrm rot="21420000">
            <a:off x="491996" y="982143"/>
            <a:ext cx="9755187" cy="550333"/>
          </a:xfrm>
        </p:spPr>
        <p:txBody>
          <a:bodyPr>
            <a:noAutofit/>
          </a:bodyPr>
          <a:lstStyle/>
          <a:p>
            <a:r>
              <a:rPr lang="en-US" sz="3200" b="1" dirty="0">
                <a:latin typeface="Georgia" panose="02040502050405020303" pitchFamily="18" charset="0"/>
              </a:rPr>
              <a:t>Jessica Cline</a:t>
            </a:r>
          </a:p>
          <a:p>
            <a:r>
              <a:rPr lang="en-US" sz="3200" dirty="0">
                <a:latin typeface="Georgia" panose="02040502050405020303" pitchFamily="18" charset="0"/>
              </a:rPr>
              <a:t>Director of Reentry </a:t>
            </a:r>
          </a:p>
          <a:p>
            <a:r>
              <a:rPr lang="en-US" sz="3200" dirty="0">
                <a:latin typeface="Georgia" panose="02040502050405020303" pitchFamily="18" charset="0"/>
              </a:rPr>
              <a:t>Delaware Department of Correction</a:t>
            </a:r>
          </a:p>
          <a:p>
            <a:r>
              <a:rPr lang="it-IT" sz="3200" dirty="0">
                <a:solidFill>
                  <a:srgbClr val="FF0000"/>
                </a:solidFill>
                <a:latin typeface="Georgia" panose="02040502050405020303" pitchFamily="18" charset="0"/>
                <a:hlinkClick r:id="rId3">
                  <a:extLst>
                    <a:ext uri="{A12FA001-AC4F-418D-AE19-62706E023703}">
                      <ahyp:hlinkClr xmlns:ahyp="http://schemas.microsoft.com/office/drawing/2018/hyperlinkcolor" val="tx"/>
                    </a:ext>
                  </a:extLst>
                </a:hlinkClick>
              </a:rPr>
              <a:t>Jessica.Cline@delaware.gov</a:t>
            </a:r>
            <a:r>
              <a:rPr lang="it-IT" sz="3200" dirty="0">
                <a:solidFill>
                  <a:srgbClr val="FF0000"/>
                </a:solidFill>
                <a:latin typeface="Georgia" panose="02040502050405020303" pitchFamily="18" charset="0"/>
              </a:rPr>
              <a:t> </a:t>
            </a:r>
            <a:endParaRPr lang="en-US" sz="3200" dirty="0">
              <a:solidFill>
                <a:srgbClr val="FF0000"/>
              </a:solidFill>
              <a:latin typeface="Georgia" panose="02040502050405020303" pitchFamily="18" charset="0"/>
            </a:endParaRPr>
          </a:p>
        </p:txBody>
      </p:sp>
      <p:pic>
        <p:nvPicPr>
          <p:cNvPr id="2050" name="Picture 2" descr="Department of Correction - State of Delaware">
            <a:extLst>
              <a:ext uri="{FF2B5EF4-FFF2-40B4-BE49-F238E27FC236}">
                <a16:creationId xmlns:a16="http://schemas.microsoft.com/office/drawing/2014/main" id="{CEC0D3F1-EE1E-4ACF-86B2-E2211242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8631" y="3682562"/>
            <a:ext cx="1886269" cy="18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a:t>
            </a:r>
            <a:r>
              <a:rPr lang="en-US" dirty="0" err="1"/>
              <a:t>Covid</a:t>
            </a:r>
            <a:r>
              <a:rPr lang="en-US" dirty="0"/>
              <a:t> on prison </a:t>
            </a:r>
            <a:r>
              <a:rPr lang="en-US" dirty="0" err="1"/>
              <a:t>ed</a:t>
            </a:r>
            <a:endParaRPr lang="en-US" dirty="0"/>
          </a:p>
        </p:txBody>
      </p:sp>
      <p:sp>
        <p:nvSpPr>
          <p:cNvPr id="3" name="Content Placeholder 2"/>
          <p:cNvSpPr>
            <a:spLocks noGrp="1"/>
          </p:cNvSpPr>
          <p:nvPr>
            <p:ph sz="quarter" idx="13"/>
          </p:nvPr>
        </p:nvSpPr>
        <p:spPr/>
        <p:txBody>
          <a:bodyPr/>
          <a:lstStyle/>
          <a:p>
            <a:r>
              <a:rPr lang="en-US" dirty="0">
                <a:latin typeface="Rockwell"/>
              </a:rPr>
              <a:t>Distance Learning in varying capacities occurring throughout the state</a:t>
            </a:r>
          </a:p>
          <a:p>
            <a:pPr lvl="1"/>
            <a:r>
              <a:rPr lang="en-US" dirty="0">
                <a:latin typeface="Rockwell"/>
              </a:rPr>
              <a:t>Correspondence Coursework at all facilities (Academic, Vocational &amp; MRT)</a:t>
            </a:r>
          </a:p>
          <a:p>
            <a:pPr lvl="1"/>
            <a:r>
              <a:rPr lang="en-US" dirty="0">
                <a:latin typeface="Rockwell"/>
              </a:rPr>
              <a:t>Alternative routes to complete MRT classes &amp; Participants</a:t>
            </a:r>
          </a:p>
          <a:p>
            <a:pPr lvl="1"/>
            <a:r>
              <a:rPr lang="en-US" dirty="0">
                <a:latin typeface="Rockwell"/>
              </a:rPr>
              <a:t>Videoconference delivery in some locations</a:t>
            </a:r>
          </a:p>
          <a:p>
            <a:pPr lvl="1"/>
            <a:endParaRPr lang="en-US" dirty="0">
              <a:latin typeface="Rockwell"/>
            </a:endParaRPr>
          </a:p>
        </p:txBody>
      </p:sp>
    </p:spTree>
    <p:extLst>
      <p:ext uri="{BB962C8B-B14F-4D97-AF65-F5344CB8AC3E}">
        <p14:creationId xmlns:p14="http://schemas.microsoft.com/office/powerpoint/2010/main" val="307384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39735" y="1804681"/>
            <a:ext cx="10247258" cy="2766528"/>
          </a:xfrm>
        </p:spPr>
        <p:txBody>
          <a:bodyPr>
            <a:normAutofit fontScale="90000"/>
          </a:bodyPr>
          <a:lstStyle/>
          <a:p>
            <a:pPr>
              <a:lnSpc>
                <a:spcPct val="150000"/>
              </a:lnSpc>
            </a:pPr>
            <a:r>
              <a:rPr lang="en-US" sz="3600" dirty="0">
                <a:latin typeface="Georgia" panose="02040502050405020303" pitchFamily="18" charset="0"/>
              </a:rPr>
              <a:t>Sherese </a:t>
            </a:r>
            <a:r>
              <a:rPr lang="en-US" sz="3600" dirty="0" err="1">
                <a:latin typeface="Georgia" panose="02040502050405020303" pitchFamily="18" charset="0"/>
              </a:rPr>
              <a:t>Brewington-Carr,M.H.S</a:t>
            </a:r>
            <a:r>
              <a:rPr lang="en-US" sz="3600" dirty="0">
                <a:latin typeface="Georgia" panose="02040502050405020303" pitchFamily="18" charset="0"/>
              </a:rPr>
              <a:t>.</a:t>
            </a:r>
            <a:br>
              <a:rPr lang="en-US" sz="3600" dirty="0">
                <a:latin typeface="Georgia" panose="02040502050405020303" pitchFamily="18" charset="0"/>
              </a:rPr>
            </a:br>
            <a:r>
              <a:rPr lang="en-US" sz="3600" dirty="0">
                <a:latin typeface="Georgia" panose="02040502050405020303" pitchFamily="18" charset="0"/>
              </a:rPr>
              <a:t>Senior Administrator</a:t>
            </a:r>
            <a:br>
              <a:rPr lang="en-US" sz="3600" dirty="0">
                <a:latin typeface="Georgia" panose="02040502050405020303" pitchFamily="18" charset="0"/>
              </a:rPr>
            </a:br>
            <a:r>
              <a:rPr lang="en-US" sz="3600" dirty="0">
                <a:latin typeface="Georgia" panose="02040502050405020303" pitchFamily="18" charset="0"/>
              </a:rPr>
              <a:t>Delaware Department of Labor</a:t>
            </a:r>
            <a:br>
              <a:rPr lang="en-US" sz="3600" dirty="0">
                <a:latin typeface="Georgia" panose="02040502050405020303" pitchFamily="18" charset="0"/>
              </a:rPr>
            </a:br>
            <a:r>
              <a:rPr lang="en-US" sz="3600" dirty="0">
                <a:latin typeface="Georgia" panose="02040502050405020303" pitchFamily="18" charset="0"/>
                <a:hlinkClick r:id="rId2"/>
              </a:rPr>
              <a:t>Sherese.brewington-carr@delaware.gov</a:t>
            </a:r>
            <a:br>
              <a:rPr lang="en-US" sz="3600" dirty="0">
                <a:latin typeface="Georgia" panose="02040502050405020303" pitchFamily="18" charset="0"/>
              </a:rPr>
            </a:br>
            <a:endParaRPr lang="en-US" sz="3200" dirty="0">
              <a:latin typeface="Georgia" panose="020405020504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1305">
            <a:off x="7005107" y="4504267"/>
            <a:ext cx="3468274" cy="1151467"/>
          </a:xfrm>
          <a:prstGeom prst="rect">
            <a:avLst/>
          </a:prstGeom>
        </p:spPr>
      </p:pic>
    </p:spTree>
    <p:extLst>
      <p:ext uri="{BB962C8B-B14F-4D97-AF65-F5344CB8AC3E}">
        <p14:creationId xmlns:p14="http://schemas.microsoft.com/office/powerpoint/2010/main" val="300759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985-6E23-4602-A177-411B340F84B5}"/>
              </a:ext>
            </a:extLst>
          </p:cNvPr>
          <p:cNvSpPr>
            <a:spLocks noGrp="1"/>
          </p:cNvSpPr>
          <p:nvPr>
            <p:ph type="title"/>
          </p:nvPr>
        </p:nvSpPr>
        <p:spPr>
          <a:xfrm>
            <a:off x="510467" y="188650"/>
            <a:ext cx="10396882" cy="1151965"/>
          </a:xfrm>
        </p:spPr>
        <p:txBody>
          <a:bodyPr/>
          <a:lstStyle/>
          <a:p>
            <a:r>
              <a:rPr lang="en-US" dirty="0"/>
              <a:t>DOL Return to Work Initiatives </a:t>
            </a:r>
          </a:p>
        </p:txBody>
      </p:sp>
      <p:sp>
        <p:nvSpPr>
          <p:cNvPr id="3" name="Content Placeholder 2">
            <a:extLst>
              <a:ext uri="{FF2B5EF4-FFF2-40B4-BE49-F238E27FC236}">
                <a16:creationId xmlns:a16="http://schemas.microsoft.com/office/drawing/2014/main" id="{25062752-B53A-4812-BCDB-629FE61D0689}"/>
              </a:ext>
            </a:extLst>
          </p:cNvPr>
          <p:cNvSpPr>
            <a:spLocks noGrp="1"/>
          </p:cNvSpPr>
          <p:nvPr>
            <p:ph sz="quarter" idx="13"/>
          </p:nvPr>
        </p:nvSpPr>
        <p:spPr>
          <a:xfrm>
            <a:off x="685800" y="1225119"/>
            <a:ext cx="10394707" cy="4456590"/>
          </a:xfrm>
        </p:spPr>
        <p:txBody>
          <a:bodyPr>
            <a:normAutofit fontScale="92500" lnSpcReduction="10000"/>
          </a:bodyPr>
          <a:lstStyle/>
          <a:p>
            <a:r>
              <a:rPr lang="en-US" dirty="0">
                <a:latin typeface="Rockwell" panose="02060603020205020403" pitchFamily="18" charset="0"/>
              </a:rPr>
              <a:t>DOL Criminal Justice Advisor  Assigned </a:t>
            </a:r>
          </a:p>
          <a:p>
            <a:r>
              <a:rPr lang="en-US" dirty="0">
                <a:latin typeface="Rockwell" panose="02060603020205020403" pitchFamily="18" charset="0"/>
              </a:rPr>
              <a:t>Re-entry Business SERVICES MANAGER –DOJ GRANT  </a:t>
            </a:r>
          </a:p>
          <a:p>
            <a:pPr marL="0" indent="0">
              <a:buNone/>
            </a:pPr>
            <a:r>
              <a:rPr lang="en-US" dirty="0">
                <a:latin typeface="Rockwell" panose="02060603020205020403" pitchFamily="18" charset="0"/>
              </a:rPr>
              <a:t>FOCUS ON EMPLOYER Federal Bonding Grant-100K over 4 years </a:t>
            </a:r>
          </a:p>
          <a:p>
            <a:r>
              <a:rPr lang="en-US" dirty="0">
                <a:latin typeface="Rockwell" panose="02060603020205020403" pitchFamily="18" charset="0"/>
              </a:rPr>
              <a:t>Work Opportunities Tax Credits –Justice involved persons</a:t>
            </a:r>
          </a:p>
          <a:p>
            <a:r>
              <a:rPr lang="en-US" dirty="0">
                <a:latin typeface="Rockwell" panose="02060603020205020403" pitchFamily="18" charset="0"/>
              </a:rPr>
              <a:t>APPPRENTICESHIP-employer sponsors </a:t>
            </a:r>
          </a:p>
          <a:p>
            <a:r>
              <a:rPr lang="en-US" dirty="0">
                <a:latin typeface="Rockwell" panose="02060603020205020403" pitchFamily="18" charset="0"/>
              </a:rPr>
              <a:t>TRAINING TARGETS-justice involved persons/Workforce Development Board </a:t>
            </a:r>
          </a:p>
          <a:p>
            <a:r>
              <a:rPr lang="en-US" dirty="0">
                <a:latin typeface="Rockwell" panose="02060603020205020403" pitchFamily="18" charset="0"/>
              </a:rPr>
              <a:t>Jobs for Veterans State grant-Significant barriers to employment (Justice Involved Persons)</a:t>
            </a:r>
          </a:p>
          <a:p>
            <a:r>
              <a:rPr lang="en-US" dirty="0">
                <a:latin typeface="Rockwell" panose="02060603020205020403" pitchFamily="18" charset="0"/>
              </a:rPr>
              <a:t>Apex Expungement Program-837 Pardons and 572 Expungements</a:t>
            </a:r>
          </a:p>
          <a:p>
            <a:r>
              <a:rPr lang="en-US" dirty="0">
                <a:latin typeface="Rockwell" panose="02060603020205020403" pitchFamily="18" charset="0"/>
              </a:rPr>
              <a:t>DOL CJ WEBSITE IN PROGRESS</a:t>
            </a:r>
          </a:p>
          <a:p>
            <a:endParaRPr lang="en-US" dirty="0"/>
          </a:p>
        </p:txBody>
      </p:sp>
    </p:spTree>
    <p:extLst>
      <p:ext uri="{BB962C8B-B14F-4D97-AF65-F5344CB8AC3E}">
        <p14:creationId xmlns:p14="http://schemas.microsoft.com/office/powerpoint/2010/main" val="21181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49D8-B27D-4A05-8EDE-5A7FCB523334}"/>
              </a:ext>
            </a:extLst>
          </p:cNvPr>
          <p:cNvSpPr>
            <a:spLocks noGrp="1"/>
          </p:cNvSpPr>
          <p:nvPr>
            <p:ph type="title"/>
          </p:nvPr>
        </p:nvSpPr>
        <p:spPr/>
        <p:txBody>
          <a:bodyPr/>
          <a:lstStyle/>
          <a:p>
            <a:r>
              <a:rPr lang="en-US" dirty="0"/>
              <a:t>DOL/University of DE Survey</a:t>
            </a:r>
          </a:p>
        </p:txBody>
      </p:sp>
      <p:sp>
        <p:nvSpPr>
          <p:cNvPr id="3" name="Content Placeholder 2">
            <a:extLst>
              <a:ext uri="{FF2B5EF4-FFF2-40B4-BE49-F238E27FC236}">
                <a16:creationId xmlns:a16="http://schemas.microsoft.com/office/drawing/2014/main" id="{F716D1CC-259C-4662-AAEF-1456B33CA29C}"/>
              </a:ext>
            </a:extLst>
          </p:cNvPr>
          <p:cNvSpPr>
            <a:spLocks noGrp="1"/>
          </p:cNvSpPr>
          <p:nvPr>
            <p:ph sz="quarter" idx="13"/>
          </p:nvPr>
        </p:nvSpPr>
        <p:spPr>
          <a:xfrm>
            <a:off x="685800" y="1837766"/>
            <a:ext cx="10394707" cy="3536820"/>
          </a:xfrm>
        </p:spPr>
        <p:txBody>
          <a:bodyPr/>
          <a:lstStyle/>
          <a:p>
            <a:r>
              <a:rPr lang="en-US" dirty="0">
                <a:latin typeface="Rockwell" panose="02060603020205020403" pitchFamily="18" charset="0"/>
              </a:rPr>
              <a:t>Survey  FOCUS Addresses Hiring Justice involved Background</a:t>
            </a:r>
          </a:p>
          <a:p>
            <a:r>
              <a:rPr lang="en-US" dirty="0">
                <a:latin typeface="Rockwell" panose="02060603020205020403" pitchFamily="18" charset="0"/>
              </a:rPr>
              <a:t>Employer Survey To Understand The Effects of COVID-19 on Business</a:t>
            </a:r>
          </a:p>
          <a:p>
            <a:r>
              <a:rPr lang="en-US" dirty="0">
                <a:latin typeface="Rockwell" panose="02060603020205020403" pitchFamily="18" charset="0"/>
              </a:rPr>
              <a:t>Launch Date 8/5/20 with Initial Contact List of Approved Employers In Delaware JobLink</a:t>
            </a:r>
          </a:p>
          <a:p>
            <a:pPr>
              <a:buFont typeface="Wingdings" panose="05000000000000000000" pitchFamily="2" charset="2"/>
              <a:buChar char="v"/>
            </a:pPr>
            <a:r>
              <a:rPr lang="en-US" dirty="0">
                <a:latin typeface="Rockwell" panose="02060603020205020403" pitchFamily="18" charset="0"/>
              </a:rPr>
              <a:t>If you are a Delaware employer, please feel free to take the survey at the weblink below</a:t>
            </a:r>
          </a:p>
          <a:p>
            <a:pPr marL="0" indent="0">
              <a:buNone/>
            </a:pPr>
            <a:r>
              <a:rPr lang="en-US" dirty="0">
                <a:hlinkClick r:id="rId2"/>
              </a:rPr>
              <a:t>https://delaware.ca1.qualtrics.com/jfe/form/SV_b9R8jdselQd11T7</a:t>
            </a:r>
            <a:endParaRPr lang="en-US" dirty="0"/>
          </a:p>
        </p:txBody>
      </p:sp>
    </p:spTree>
    <p:extLst>
      <p:ext uri="{BB962C8B-B14F-4D97-AF65-F5344CB8AC3E}">
        <p14:creationId xmlns:p14="http://schemas.microsoft.com/office/powerpoint/2010/main" val="66571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695D-5EBD-49EB-88D5-74AB70B1C3CE}"/>
              </a:ext>
            </a:extLst>
          </p:cNvPr>
          <p:cNvSpPr>
            <a:spLocks noGrp="1"/>
          </p:cNvSpPr>
          <p:nvPr>
            <p:ph type="title"/>
          </p:nvPr>
        </p:nvSpPr>
        <p:spPr/>
        <p:txBody>
          <a:bodyPr/>
          <a:lstStyle/>
          <a:p>
            <a:r>
              <a:rPr lang="en-US" dirty="0"/>
              <a:t>DOL Contact information </a:t>
            </a:r>
          </a:p>
        </p:txBody>
      </p:sp>
      <p:sp>
        <p:nvSpPr>
          <p:cNvPr id="3" name="Content Placeholder 2">
            <a:extLst>
              <a:ext uri="{FF2B5EF4-FFF2-40B4-BE49-F238E27FC236}">
                <a16:creationId xmlns:a16="http://schemas.microsoft.com/office/drawing/2014/main" id="{7C3D1AA5-4290-4285-B077-1D36536F5DA6}"/>
              </a:ext>
            </a:extLst>
          </p:cNvPr>
          <p:cNvSpPr>
            <a:spLocks noGrp="1"/>
          </p:cNvSpPr>
          <p:nvPr>
            <p:ph sz="quarter" idx="13"/>
          </p:nvPr>
        </p:nvSpPr>
        <p:spPr/>
        <p:txBody>
          <a:bodyPr>
            <a:normAutofit lnSpcReduction="10000"/>
          </a:bodyPr>
          <a:lstStyle/>
          <a:p>
            <a:pPr marL="0" indent="0">
              <a:buNone/>
            </a:pPr>
            <a:r>
              <a:rPr lang="en-US" i="1" dirty="0"/>
              <a:t>Sherese Brewington-</a:t>
            </a:r>
            <a:r>
              <a:rPr lang="en-US" i="1" dirty="0" err="1"/>
              <a:t>Carr,m.h.s</a:t>
            </a:r>
            <a:r>
              <a:rPr lang="en-US" i="1" dirty="0"/>
              <a:t>.</a:t>
            </a:r>
          </a:p>
          <a:p>
            <a:pPr marL="0" indent="0">
              <a:buNone/>
            </a:pPr>
            <a:r>
              <a:rPr lang="en-US" i="1" dirty="0">
                <a:hlinkClick r:id="rId2"/>
              </a:rPr>
              <a:t>Sherese.brewington-c@Delaware.gov</a:t>
            </a:r>
            <a:endParaRPr lang="en-US" i="1" dirty="0"/>
          </a:p>
          <a:p>
            <a:pPr marL="0" indent="0">
              <a:buNone/>
            </a:pPr>
            <a:r>
              <a:rPr lang="en-US" i="1" dirty="0"/>
              <a:t>CELL: (302)-593-1323</a:t>
            </a:r>
          </a:p>
          <a:p>
            <a:pPr marL="0" indent="0">
              <a:buNone/>
            </a:pPr>
            <a:r>
              <a:rPr lang="en-US" i="1" dirty="0" err="1"/>
              <a:t>Kartlon</a:t>
            </a:r>
            <a:r>
              <a:rPr lang="en-US" i="1" dirty="0"/>
              <a:t> </a:t>
            </a:r>
            <a:r>
              <a:rPr lang="en-US" i="1" dirty="0" err="1"/>
              <a:t>Roberts,Re</a:t>
            </a:r>
            <a:r>
              <a:rPr lang="en-US" i="1" dirty="0"/>
              <a:t>-entry Business Services Manager</a:t>
            </a:r>
          </a:p>
          <a:p>
            <a:pPr marL="0" indent="0">
              <a:buNone/>
            </a:pPr>
            <a:r>
              <a:rPr lang="en-US" i="1" dirty="0">
                <a:hlinkClick r:id="rId3"/>
              </a:rPr>
              <a:t>Karlton.Roberts@Delaware.gov</a:t>
            </a:r>
            <a:endParaRPr lang="en-US" i="1" dirty="0"/>
          </a:p>
          <a:p>
            <a:pPr marL="0" indent="0">
              <a:buNone/>
            </a:pPr>
            <a:r>
              <a:rPr lang="en-US" i="1" dirty="0"/>
              <a:t>Cell:(302)-932-5513</a:t>
            </a:r>
          </a:p>
          <a:p>
            <a:pPr marL="0" indent="0">
              <a:buNone/>
            </a:pPr>
            <a:r>
              <a:rPr lang="en-US" i="1" dirty="0"/>
              <a:t>www.Delawareworks.com</a:t>
            </a:r>
          </a:p>
        </p:txBody>
      </p:sp>
    </p:spTree>
    <p:extLst>
      <p:ext uri="{BB962C8B-B14F-4D97-AF65-F5344CB8AC3E}">
        <p14:creationId xmlns:p14="http://schemas.microsoft.com/office/powerpoint/2010/main" val="209453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4278"/>
          </a:xfrm>
        </p:spPr>
        <p:txBody>
          <a:bodyPr>
            <a:normAutofit fontScale="90000"/>
          </a:bodyPr>
          <a:lstStyle/>
          <a:p>
            <a:r>
              <a:rPr lang="en-US" dirty="0"/>
              <a:t>Employment and Education Barriers</a:t>
            </a:r>
          </a:p>
        </p:txBody>
      </p:sp>
      <p:sp>
        <p:nvSpPr>
          <p:cNvPr id="3" name="Content Placeholder 2"/>
          <p:cNvSpPr>
            <a:spLocks noGrp="1"/>
          </p:cNvSpPr>
          <p:nvPr>
            <p:ph idx="1"/>
          </p:nvPr>
        </p:nvSpPr>
        <p:spPr>
          <a:xfrm>
            <a:off x="672921" y="1339403"/>
            <a:ext cx="10396883" cy="3902297"/>
          </a:xfrm>
        </p:spPr>
        <p:txBody>
          <a:bodyPr>
            <a:noAutofit/>
          </a:bodyPr>
          <a:lstStyle/>
          <a:p>
            <a:endParaRPr lang="en-US" sz="1600" dirty="0">
              <a:latin typeface="Rockwell" panose="02060603020205020403" pitchFamily="18" charset="0"/>
            </a:endParaRPr>
          </a:p>
          <a:p>
            <a:endParaRPr lang="en-US" sz="1600" dirty="0">
              <a:latin typeface="Rockwell" panose="02060603020205020403" pitchFamily="18" charset="0"/>
            </a:endParaRPr>
          </a:p>
          <a:p>
            <a:r>
              <a:rPr lang="en-US" sz="1800" dirty="0">
                <a:latin typeface="Rockwell" panose="02060603020205020403" pitchFamily="18" charset="0"/>
              </a:rPr>
              <a:t>Lack of HS Diploma or </a:t>
            </a:r>
            <a:r>
              <a:rPr lang="en-US" sz="1800" dirty="0" err="1">
                <a:latin typeface="Rockwell" panose="02060603020205020403" pitchFamily="18" charset="0"/>
              </a:rPr>
              <a:t>ged</a:t>
            </a:r>
            <a:endParaRPr lang="en-US" sz="1800" dirty="0">
              <a:latin typeface="Rockwell" panose="02060603020205020403" pitchFamily="18" charset="0"/>
            </a:endParaRPr>
          </a:p>
          <a:p>
            <a:r>
              <a:rPr lang="en-US" sz="1800" dirty="0">
                <a:latin typeface="Rockwell" panose="02060603020205020403" pitchFamily="18" charset="0"/>
              </a:rPr>
              <a:t>Limited access to continuing education &amp; training</a:t>
            </a:r>
          </a:p>
          <a:p>
            <a:r>
              <a:rPr lang="en-US" sz="1800" dirty="0">
                <a:latin typeface="Rockwell" panose="02060603020205020403" pitchFamily="18" charset="0"/>
              </a:rPr>
              <a:t>Cost of post secondary education </a:t>
            </a:r>
          </a:p>
          <a:p>
            <a:r>
              <a:rPr lang="en-US" sz="1800" dirty="0">
                <a:latin typeface="Rockwell" panose="02060603020205020403" pitchFamily="18" charset="0"/>
              </a:rPr>
              <a:t>Lack of marketable skills</a:t>
            </a:r>
          </a:p>
          <a:p>
            <a:r>
              <a:rPr lang="en-US" sz="1800" dirty="0">
                <a:latin typeface="Rockwell" panose="02060603020205020403" pitchFamily="18" charset="0"/>
              </a:rPr>
              <a:t>Background checks </a:t>
            </a:r>
          </a:p>
          <a:p>
            <a:r>
              <a:rPr lang="en-US" sz="1800" dirty="0">
                <a:latin typeface="Rockwell" panose="02060603020205020403" pitchFamily="18" charset="0"/>
              </a:rPr>
              <a:t>lack of available jobs</a:t>
            </a:r>
          </a:p>
          <a:p>
            <a:r>
              <a:rPr lang="en-US" sz="1800" dirty="0">
                <a:latin typeface="Rockwell" panose="02060603020205020403" pitchFamily="18" charset="0"/>
              </a:rPr>
              <a:t>Disability</a:t>
            </a:r>
          </a:p>
          <a:p>
            <a:r>
              <a:rPr lang="en-US" sz="1800" dirty="0">
                <a:latin typeface="Rockwell" panose="02060603020205020403" pitchFamily="18" charset="0"/>
              </a:rPr>
              <a:t>homelessness</a:t>
            </a:r>
          </a:p>
          <a:p>
            <a:endParaRPr lang="en-US" sz="1600" dirty="0">
              <a:latin typeface="Rockwell" panose="02060603020205020403" pitchFamily="18" charset="0"/>
            </a:endParaRPr>
          </a:p>
          <a:p>
            <a:endParaRPr lang="en-US" sz="1600" dirty="0">
              <a:latin typeface="Rockwell" panose="02060603020205020403" pitchFamily="18" charset="0"/>
            </a:endParaRPr>
          </a:p>
        </p:txBody>
      </p:sp>
    </p:spTree>
    <p:extLst>
      <p:ext uri="{BB962C8B-B14F-4D97-AF65-F5344CB8AC3E}">
        <p14:creationId xmlns:p14="http://schemas.microsoft.com/office/powerpoint/2010/main" val="178615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Probation Specific Barriers</a:t>
            </a:r>
          </a:p>
        </p:txBody>
      </p:sp>
      <p:sp>
        <p:nvSpPr>
          <p:cNvPr id="3" name="Content Placeholder 2"/>
          <p:cNvSpPr>
            <a:spLocks noGrp="1"/>
          </p:cNvSpPr>
          <p:nvPr>
            <p:ph idx="1"/>
          </p:nvPr>
        </p:nvSpPr>
        <p:spPr>
          <a:xfrm>
            <a:off x="685801" y="1648497"/>
            <a:ext cx="10396882" cy="4121238"/>
          </a:xfrm>
        </p:spPr>
        <p:txBody>
          <a:bodyPr>
            <a:normAutofit/>
          </a:bodyPr>
          <a:lstStyle/>
          <a:p>
            <a:r>
              <a:rPr lang="en-US" sz="1800" dirty="0">
                <a:latin typeface="Rockwell" panose="02060603020205020403" pitchFamily="18" charset="0"/>
              </a:rPr>
              <a:t>Probation reporting requirements</a:t>
            </a:r>
          </a:p>
          <a:p>
            <a:r>
              <a:rPr lang="en-US" sz="1800" dirty="0">
                <a:latin typeface="Rockwell" panose="02060603020205020403" pitchFamily="18" charset="0"/>
              </a:rPr>
              <a:t>Treatment attendance requirements</a:t>
            </a:r>
          </a:p>
          <a:p>
            <a:r>
              <a:rPr lang="en-US" sz="1800" dirty="0">
                <a:latin typeface="Rockwell" panose="02060603020205020403" pitchFamily="18" charset="0"/>
              </a:rPr>
              <a:t>Limited out of state travel</a:t>
            </a:r>
          </a:p>
          <a:p>
            <a:r>
              <a:rPr lang="en-US" sz="1800" dirty="0">
                <a:latin typeface="Rockwell" panose="02060603020205020403" pitchFamily="18" charset="0"/>
              </a:rPr>
              <a:t>Drug and alcohol addiction</a:t>
            </a:r>
          </a:p>
          <a:p>
            <a:r>
              <a:rPr lang="en-US" sz="1800" dirty="0">
                <a:latin typeface="Rockwell" panose="02060603020205020403" pitchFamily="18" charset="0"/>
              </a:rPr>
              <a:t>Mental health </a:t>
            </a:r>
          </a:p>
          <a:p>
            <a:r>
              <a:rPr lang="en-US" sz="1800" dirty="0">
                <a:latin typeface="Rockwell" panose="02060603020205020403" pitchFamily="18" charset="0"/>
              </a:rPr>
              <a:t>Lack of social supports</a:t>
            </a:r>
          </a:p>
          <a:p>
            <a:r>
              <a:rPr lang="en-US" sz="1800" dirty="0">
                <a:latin typeface="Rockwell" panose="02060603020205020403" pitchFamily="18" charset="0"/>
              </a:rPr>
              <a:t>Limited cognitive, social, emotional, and coping skills to succeed in work environment.</a:t>
            </a:r>
          </a:p>
          <a:p>
            <a:pPr marL="0" indent="0">
              <a:buNone/>
            </a:pPr>
            <a:endParaRPr lang="en-US" sz="1800" dirty="0">
              <a:latin typeface="Rockwell" panose="02060603020205020403" pitchFamily="18" charset="0"/>
            </a:endParaRPr>
          </a:p>
        </p:txBody>
      </p:sp>
    </p:spTree>
    <p:extLst>
      <p:ext uri="{BB962C8B-B14F-4D97-AF65-F5344CB8AC3E}">
        <p14:creationId xmlns:p14="http://schemas.microsoft.com/office/powerpoint/2010/main" val="57516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41368"/>
            <a:ext cx="10396882" cy="1151965"/>
          </a:xfrm>
        </p:spPr>
        <p:txBody>
          <a:bodyPr>
            <a:normAutofit fontScale="90000"/>
          </a:bodyPr>
          <a:lstStyle/>
          <a:p>
            <a:r>
              <a:rPr lang="en-US" b="1" dirty="0">
                <a:latin typeface="Rockwell Condensed" panose="02060603050405020104" pitchFamily="18" charset="0"/>
              </a:rPr>
              <a:t>History of Reentry in Delaware</a:t>
            </a:r>
            <a:endParaRPr lang="en-US" dirty="0"/>
          </a:p>
        </p:txBody>
      </p:sp>
      <p:sp>
        <p:nvSpPr>
          <p:cNvPr id="3" name="Content Placeholder 2"/>
          <p:cNvSpPr>
            <a:spLocks noGrp="1"/>
          </p:cNvSpPr>
          <p:nvPr>
            <p:ph idx="1"/>
          </p:nvPr>
        </p:nvSpPr>
        <p:spPr>
          <a:xfrm>
            <a:off x="685801" y="1693333"/>
            <a:ext cx="10396882" cy="4172320"/>
          </a:xfrm>
        </p:spPr>
        <p:txBody>
          <a:bodyPr>
            <a:noAutofit/>
          </a:bodyPr>
          <a:lstStyle/>
          <a:p>
            <a:pPr marL="0" indent="0">
              <a:buNone/>
              <a:defRPr/>
            </a:pPr>
            <a:r>
              <a:rPr lang="en-US" b="1" dirty="0">
                <a:latin typeface="Rockwell" panose="02060603020205020403" pitchFamily="18" charset="0"/>
              </a:rPr>
              <a:t>I-ADAPT launched in 2010</a:t>
            </a:r>
          </a:p>
          <a:p>
            <a:pPr lvl="1">
              <a:buFont typeface="Wingdings" panose="05000000000000000000" pitchFamily="2" charset="2"/>
              <a:buChar char="§"/>
              <a:defRPr/>
            </a:pPr>
            <a:r>
              <a:rPr lang="en-US" sz="2000" dirty="0">
                <a:latin typeface="Rockwell" panose="02060603020205020403" pitchFamily="18" charset="0"/>
              </a:rPr>
              <a:t>Following Gov. Markell’s May 15, 2009 Executive Order on Reentry</a:t>
            </a:r>
          </a:p>
          <a:p>
            <a:pPr lvl="1">
              <a:buFont typeface="Wingdings" panose="05000000000000000000" pitchFamily="2" charset="2"/>
              <a:buChar char="§"/>
              <a:defRPr/>
            </a:pPr>
            <a:r>
              <a:rPr lang="en-US" sz="2000" dirty="0">
                <a:latin typeface="Rockwell" panose="02060603020205020403" pitchFamily="18" charset="0"/>
              </a:rPr>
              <a:t>Required multi-agency collaboration</a:t>
            </a:r>
          </a:p>
          <a:p>
            <a:pPr lvl="1">
              <a:buFont typeface="Wingdings" panose="05000000000000000000" pitchFamily="2" charset="2"/>
              <a:buChar char="§"/>
              <a:defRPr/>
            </a:pPr>
            <a:r>
              <a:rPr lang="en-US" sz="2000" dirty="0">
                <a:latin typeface="Rockwell" panose="02060603020205020403" pitchFamily="18" charset="0"/>
              </a:rPr>
              <a:t>Focus on state system improvement</a:t>
            </a:r>
          </a:p>
          <a:p>
            <a:pPr marL="0" indent="0">
              <a:buNone/>
              <a:defRPr/>
            </a:pPr>
            <a:r>
              <a:rPr lang="en-US" b="1" dirty="0">
                <a:latin typeface="Rockwell" panose="02060603020205020403" pitchFamily="18" charset="0"/>
              </a:rPr>
              <a:t>National Criminal Justice Reform Project launches 2017</a:t>
            </a:r>
          </a:p>
          <a:p>
            <a:pPr lvl="1">
              <a:buFont typeface="Wingdings" panose="05000000000000000000" pitchFamily="2" charset="2"/>
              <a:buChar char="§"/>
              <a:defRPr/>
            </a:pPr>
            <a:r>
              <a:rPr lang="en-US" sz="2000" dirty="0">
                <a:latin typeface="Rockwell" panose="02060603020205020403" pitchFamily="18" charset="0"/>
              </a:rPr>
              <a:t>Focus on adopting an evidence-based blue print for reform</a:t>
            </a:r>
          </a:p>
          <a:p>
            <a:pPr lvl="1">
              <a:buFont typeface="Wingdings" panose="05000000000000000000" pitchFamily="2" charset="2"/>
              <a:buChar char="§"/>
              <a:defRPr/>
            </a:pPr>
            <a:r>
              <a:rPr lang="en-US" sz="2000" dirty="0">
                <a:latin typeface="Rockwell" panose="02060603020205020403" pitchFamily="18" charset="0"/>
              </a:rPr>
              <a:t>Committees formed to improve education, employment, housing, behavioral health, and case management services</a:t>
            </a:r>
          </a:p>
          <a:p>
            <a:pPr lvl="1">
              <a:buFont typeface="Wingdings" panose="05000000000000000000" pitchFamily="2" charset="2"/>
              <a:buChar char="§"/>
              <a:defRPr/>
            </a:pPr>
            <a:r>
              <a:rPr lang="en-US" sz="2000" dirty="0">
                <a:latin typeface="Rockwell" panose="02060603020205020403" pitchFamily="18" charset="0"/>
              </a:rPr>
              <a:t>Activities supported by federal grants</a:t>
            </a:r>
          </a:p>
          <a:p>
            <a:pPr marL="0" indent="0">
              <a:buNone/>
            </a:pPr>
            <a:endParaRPr lang="en-US" dirty="0"/>
          </a:p>
        </p:txBody>
      </p:sp>
    </p:spTree>
    <p:extLst>
      <p:ext uri="{BB962C8B-B14F-4D97-AF65-F5344CB8AC3E}">
        <p14:creationId xmlns:p14="http://schemas.microsoft.com/office/powerpoint/2010/main" val="42796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DELAWARE CORRECTIONAL REENTRY COMMISSION</a:t>
            </a:r>
          </a:p>
        </p:txBody>
      </p:sp>
      <p:sp>
        <p:nvSpPr>
          <p:cNvPr id="3" name="Content Placeholder 2"/>
          <p:cNvSpPr>
            <a:spLocks noGrp="1"/>
          </p:cNvSpPr>
          <p:nvPr>
            <p:ph idx="1"/>
          </p:nvPr>
        </p:nvSpPr>
        <p:spPr>
          <a:xfrm>
            <a:off x="372533" y="1837765"/>
            <a:ext cx="11091334" cy="4444502"/>
          </a:xfrm>
        </p:spPr>
        <p:txBody>
          <a:bodyPr>
            <a:noAutofit/>
          </a:bodyPr>
          <a:lstStyle/>
          <a:p>
            <a:pPr marL="0" indent="0">
              <a:lnSpc>
                <a:spcPct val="100000"/>
              </a:lnSpc>
              <a:spcBef>
                <a:spcPts val="0"/>
              </a:spcBef>
              <a:buNone/>
              <a:defRPr/>
            </a:pPr>
            <a:endParaRPr lang="en-US" b="1" dirty="0">
              <a:latin typeface="Rockwell" panose="02060603020205020403" pitchFamily="18" charset="0"/>
            </a:endParaRPr>
          </a:p>
          <a:p>
            <a:pPr lvl="1">
              <a:buFont typeface="Wingdings" panose="05000000000000000000" pitchFamily="2" charset="2"/>
              <a:buChar char="§"/>
              <a:defRPr/>
            </a:pPr>
            <a:r>
              <a:rPr lang="en-US" sz="1900" dirty="0">
                <a:latin typeface="Rockwell"/>
              </a:rPr>
              <a:t>Governor Carney signed Executive Order 27 December 4, 2018 establishing the Delaware Correctional Reentry commission.</a:t>
            </a:r>
          </a:p>
          <a:p>
            <a:pPr lvl="1">
              <a:buFont typeface="Wingdings" panose="05000000000000000000" pitchFamily="2" charset="2"/>
              <a:buChar char="§"/>
              <a:defRPr/>
            </a:pPr>
            <a:r>
              <a:rPr lang="en-US" sz="1900" dirty="0">
                <a:latin typeface="Rockwell"/>
              </a:rPr>
              <a:t>Executive</a:t>
            </a:r>
            <a:r>
              <a:rPr lang="en-US" sz="1900" b="1" dirty="0">
                <a:latin typeface="Rockwell"/>
              </a:rPr>
              <a:t> </a:t>
            </a:r>
            <a:r>
              <a:rPr lang="en-US" sz="1900" dirty="0">
                <a:latin typeface="Rockwell"/>
              </a:rPr>
              <a:t>Order 27 focuses on interagency collaboration for comprehensive reentry reform</a:t>
            </a:r>
          </a:p>
          <a:p>
            <a:pPr lvl="1">
              <a:buFont typeface="Wingdings" panose="05000000000000000000" pitchFamily="2" charset="2"/>
              <a:buChar char="§"/>
              <a:defRPr/>
            </a:pPr>
            <a:r>
              <a:rPr lang="en-US" sz="1900" dirty="0">
                <a:latin typeface="Rockwell" panose="02060603020205020403" pitchFamily="18" charset="0"/>
              </a:rPr>
              <a:t>DCRC was charged with completing 19 specific deliverables by December 31, 2020</a:t>
            </a:r>
            <a:endParaRPr lang="en-US" sz="1900">
              <a:latin typeface="Rockwell" panose="02060603020205020403" pitchFamily="18" charset="0"/>
            </a:endParaRPr>
          </a:p>
          <a:p>
            <a:pPr lvl="1">
              <a:buFont typeface="Wingdings" panose="05000000000000000000" pitchFamily="2" charset="2"/>
              <a:buChar char="§"/>
              <a:defRPr/>
            </a:pPr>
            <a:r>
              <a:rPr lang="en-US" sz="1900" dirty="0">
                <a:latin typeface="Rockwell"/>
              </a:rPr>
              <a:t>Committees were created and assigned tasks to achieve these deliverables</a:t>
            </a:r>
          </a:p>
          <a:p>
            <a:pPr lvl="1">
              <a:buFont typeface="Wingdings" panose="05000000000000000000" pitchFamily="2" charset="2"/>
              <a:buChar char="§"/>
              <a:defRPr/>
            </a:pPr>
            <a:r>
              <a:rPr lang="en-US" sz="1900" dirty="0">
                <a:latin typeface="Rockwell"/>
              </a:rPr>
              <a:t>Secretary of Delaware's Department of Labor and Department of education appointed as Commission Members</a:t>
            </a:r>
          </a:p>
          <a:p>
            <a:pPr lvl="1">
              <a:buFont typeface="Wingdings" panose="05000000000000000000" pitchFamily="2" charset="2"/>
              <a:buChar char="§"/>
              <a:defRPr/>
            </a:pPr>
            <a:endParaRPr lang="en-US" sz="2000" dirty="0">
              <a:latin typeface="Rockwell" panose="02060603020205020403" pitchFamily="18" charset="0"/>
            </a:endParaRPr>
          </a:p>
          <a:p>
            <a:endParaRPr lang="en-US" dirty="0"/>
          </a:p>
        </p:txBody>
      </p:sp>
    </p:spTree>
    <p:extLst>
      <p:ext uri="{BB962C8B-B14F-4D97-AF65-F5344CB8AC3E}">
        <p14:creationId xmlns:p14="http://schemas.microsoft.com/office/powerpoint/2010/main" val="367806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Order 27</a:t>
            </a:r>
          </a:p>
        </p:txBody>
      </p:sp>
      <p:sp>
        <p:nvSpPr>
          <p:cNvPr id="3" name="Content Placeholder 2"/>
          <p:cNvSpPr>
            <a:spLocks noGrp="1"/>
          </p:cNvSpPr>
          <p:nvPr>
            <p:ph idx="1"/>
          </p:nvPr>
        </p:nvSpPr>
        <p:spPr>
          <a:xfrm>
            <a:off x="685801" y="2040965"/>
            <a:ext cx="10396882" cy="3536821"/>
          </a:xfrm>
        </p:spPr>
        <p:txBody>
          <a:bodyPr>
            <a:normAutofit fontScale="92500"/>
          </a:bodyPr>
          <a:lstStyle/>
          <a:p>
            <a:pPr marL="0" indent="0">
              <a:buNone/>
            </a:pPr>
            <a:r>
              <a:rPr lang="en-US" b="1" i="1" dirty="0">
                <a:latin typeface="Rockwell" panose="02060603020205020403" pitchFamily="18" charset="0"/>
              </a:rPr>
              <a:t>“WHEREAS,</a:t>
            </a:r>
            <a:r>
              <a:rPr lang="en-US" i="1" dirty="0">
                <a:latin typeface="Rockwell" panose="02060603020205020403" pitchFamily="18" charset="0"/>
              </a:rPr>
              <a:t> the State’s citizens returning from incarceration face many barriers that often lead them back to criminal activity, such as homelessness, lack of job skills, limited education, mental health issues, substance use disorders, lack of transportation to get to work, and difficulty finding work due to their criminal history;” </a:t>
            </a:r>
          </a:p>
          <a:p>
            <a:pPr marL="0" indent="0">
              <a:buNone/>
            </a:pPr>
            <a:endParaRPr lang="en-US" i="1" dirty="0">
              <a:latin typeface="Rockwell" panose="02060603020205020403" pitchFamily="18" charset="0"/>
            </a:endParaRPr>
          </a:p>
          <a:p>
            <a:pPr marL="0" indent="0">
              <a:buNone/>
            </a:pPr>
            <a:r>
              <a:rPr lang="en-US" dirty="0">
                <a:latin typeface="Rockwell" panose="02060603020205020403" pitchFamily="18" charset="0"/>
              </a:rPr>
              <a:t>The DCRC recognizes that lack of  employment opportunities and access to training and education is a significant destabilizer to returning citizens and can lead to re-incarceration, relapse, and even future victimization</a:t>
            </a:r>
          </a:p>
          <a:p>
            <a:pPr marL="0" indent="0">
              <a:buNone/>
            </a:pPr>
            <a:endParaRPr lang="en-US" sz="2000" dirty="0">
              <a:latin typeface="Rockwell" panose="02060603020205020403" pitchFamily="18" charset="0"/>
            </a:endParaRPr>
          </a:p>
        </p:txBody>
      </p:sp>
    </p:spTree>
    <p:extLst>
      <p:ext uri="{BB962C8B-B14F-4D97-AF65-F5344CB8AC3E}">
        <p14:creationId xmlns:p14="http://schemas.microsoft.com/office/powerpoint/2010/main" val="95296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DCRC EO 27 Employment Deliverables</a:t>
            </a:r>
          </a:p>
        </p:txBody>
      </p:sp>
      <p:sp>
        <p:nvSpPr>
          <p:cNvPr id="3" name="Content Placeholder 2"/>
          <p:cNvSpPr>
            <a:spLocks noGrp="1"/>
          </p:cNvSpPr>
          <p:nvPr>
            <p:ph idx="1"/>
          </p:nvPr>
        </p:nvSpPr>
        <p:spPr/>
        <p:txBody>
          <a:bodyPr/>
          <a:lstStyle/>
          <a:p>
            <a:r>
              <a:rPr lang="en-US" dirty="0">
                <a:latin typeface="Rockwell" panose="02060603020205020403" pitchFamily="18" charset="0"/>
              </a:rPr>
              <a:t>Create within the DOL a policy for skills training selection and employment services for clients with criminal justice involvement;</a:t>
            </a:r>
          </a:p>
          <a:p>
            <a:endParaRPr lang="en-US" dirty="0">
              <a:latin typeface="Rockwell" panose="02060603020205020403" pitchFamily="18" charset="0"/>
            </a:endParaRPr>
          </a:p>
          <a:p>
            <a:r>
              <a:rPr lang="en-US" dirty="0">
                <a:latin typeface="Rockwell" panose="02060603020205020403" pitchFamily="18" charset="0"/>
              </a:rPr>
              <a:t> Explore ways to incentivize employers to increase employment of those with criminal justice involvement, and improve methods to educate employers about existing incentives;</a:t>
            </a:r>
          </a:p>
          <a:p>
            <a:endParaRPr lang="en-US" dirty="0"/>
          </a:p>
        </p:txBody>
      </p:sp>
    </p:spTree>
    <p:extLst>
      <p:ext uri="{BB962C8B-B14F-4D97-AF65-F5344CB8AC3E}">
        <p14:creationId xmlns:p14="http://schemas.microsoft.com/office/powerpoint/2010/main" val="235005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DCRC Employment Committee Deliverables</a:t>
            </a:r>
          </a:p>
        </p:txBody>
      </p:sp>
      <p:sp>
        <p:nvSpPr>
          <p:cNvPr id="3" name="Content Placeholder 2"/>
          <p:cNvSpPr>
            <a:spLocks noGrp="1"/>
          </p:cNvSpPr>
          <p:nvPr>
            <p:ph idx="1"/>
          </p:nvPr>
        </p:nvSpPr>
        <p:spPr/>
        <p:txBody>
          <a:bodyPr>
            <a:normAutofit fontScale="92500" lnSpcReduction="10000"/>
          </a:bodyPr>
          <a:lstStyle/>
          <a:p>
            <a:pPr marL="0" indent="0">
              <a:buNone/>
            </a:pPr>
            <a:endParaRPr lang="en-US" sz="2000" dirty="0">
              <a:latin typeface="Rockwell" panose="02060603020205020403" pitchFamily="18" charset="0"/>
            </a:endParaRPr>
          </a:p>
          <a:p>
            <a:r>
              <a:rPr lang="en-US" sz="1900" i="1" dirty="0">
                <a:latin typeface="Rockwell" panose="02060603020205020403" pitchFamily="18" charset="0"/>
              </a:rPr>
              <a:t>Develop MOU between DOC, DOE, and DOL for continuation of prison employment training </a:t>
            </a:r>
          </a:p>
          <a:p>
            <a:r>
              <a:rPr lang="en-US" sz="1900" i="1" dirty="0">
                <a:latin typeface="Rockwell" panose="02060603020205020403" pitchFamily="18" charset="0"/>
              </a:rPr>
              <a:t>Create within DOL a policy for skills training selection and employment services for clients with CJ involvement</a:t>
            </a:r>
          </a:p>
          <a:p>
            <a:r>
              <a:rPr lang="en-US" sz="1900" i="1" dirty="0">
                <a:latin typeface="Rockwell" panose="02060603020205020403" pitchFamily="18" charset="0"/>
              </a:rPr>
              <a:t>Create and market state incentives for employers to increase employment for former incarcerated men and women that augment federal tax incentives; and improve methods to educate employers about these incentives; develop apprenticeships for inmates in cooperation with DOL</a:t>
            </a:r>
            <a:endParaRPr lang="en-US" sz="1900" dirty="0">
              <a:latin typeface="Rockwell" panose="02060603020205020403" pitchFamily="18" charset="0"/>
            </a:endParaRPr>
          </a:p>
          <a:p>
            <a:endParaRPr lang="en-US" dirty="0"/>
          </a:p>
          <a:p>
            <a:endParaRPr lang="en-US" sz="2000" dirty="0">
              <a:latin typeface="Rockwell" panose="02060603020205020403" pitchFamily="18" charset="0"/>
            </a:endParaRPr>
          </a:p>
        </p:txBody>
      </p:sp>
    </p:spTree>
    <p:extLst>
      <p:ext uri="{BB962C8B-B14F-4D97-AF65-F5344CB8AC3E}">
        <p14:creationId xmlns:p14="http://schemas.microsoft.com/office/powerpoint/2010/main" val="19681180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1878</TotalTime>
  <Words>1119</Words>
  <Application>Microsoft Office PowerPoint</Application>
  <PresentationFormat>Widescreen</PresentationFormat>
  <Paragraphs>137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Main Event</vt:lpstr>
      <vt:lpstr>Removing Barriers Through Prison Re-Entry Initiatives</vt:lpstr>
      <vt:lpstr> </vt:lpstr>
      <vt:lpstr>Employment and Education Barriers</vt:lpstr>
      <vt:lpstr>Probation Specific Barriers</vt:lpstr>
      <vt:lpstr>History of Reentry in Delaware</vt:lpstr>
      <vt:lpstr>DELAWARE CORRECTIONAL REENTRY COMMISSION</vt:lpstr>
      <vt:lpstr>Executive Order 27</vt:lpstr>
      <vt:lpstr>DCRC EO 27 Employment Deliverables</vt:lpstr>
      <vt:lpstr>DCRC Employment Committee Deliverables</vt:lpstr>
      <vt:lpstr>DCRC Employment Committee Deliverables</vt:lpstr>
      <vt:lpstr>DCRC EO 27 Education Deliverables</vt:lpstr>
      <vt:lpstr>What are we doing?</vt:lpstr>
      <vt:lpstr>     D. E. Miller, D.B.A Education Associate  Adult &amp; Prison Education Delaware Department of Education Darrell.Miller@doe.k12.de.us </vt:lpstr>
      <vt:lpstr>Prison Adult education Resources</vt:lpstr>
      <vt:lpstr>PowerPoint Presentation</vt:lpstr>
      <vt:lpstr>Educational &amp; vocational assessments</vt:lpstr>
      <vt:lpstr>Explore College Courses – SCP's </vt:lpstr>
      <vt:lpstr>Enhancing vocational training</vt:lpstr>
      <vt:lpstr>Distance Learning</vt:lpstr>
      <vt:lpstr>Impact of Covid on prison ed</vt:lpstr>
      <vt:lpstr>Sherese Brewington-Carr,M.H.S. Senior Administrator Delaware Department of Labor Sherese.brewington-carr@delaware.gov </vt:lpstr>
      <vt:lpstr>DOL Return to Work Initiatives </vt:lpstr>
      <vt:lpstr>DOL/University of DE Survey</vt:lpstr>
      <vt:lpstr>DOL Contact information </vt:lpstr>
    </vt:vector>
  </TitlesOfParts>
  <Company>DOC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Jessica is planning to give a general overview of reentry in Delaware, and the Delaware Correctional Reentry Commission, then talk about how housing is incorporated into their objectives, and also about some of the most significant housing-related challenges and barriers returning citizens face.</dc:title>
  <dc:creator>Cline, Jessica (DOC)</dc:creator>
  <cp:lastModifiedBy>Cline, Jessica (DOC)</cp:lastModifiedBy>
  <cp:revision>753</cp:revision>
  <dcterms:created xsi:type="dcterms:W3CDTF">2020-07-11T20:17:56Z</dcterms:created>
  <dcterms:modified xsi:type="dcterms:W3CDTF">2020-08-20T14:20:09Z</dcterms:modified>
</cp:coreProperties>
</file>